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7" r:id="rId2"/>
    <p:sldId id="314" r:id="rId3"/>
    <p:sldId id="316" r:id="rId4"/>
    <p:sldId id="339" r:id="rId5"/>
    <p:sldId id="261" r:id="rId6"/>
    <p:sldId id="366" r:id="rId7"/>
    <p:sldId id="335" r:id="rId8"/>
    <p:sldId id="340" r:id="rId9"/>
    <p:sldId id="341" r:id="rId10"/>
    <p:sldId id="311" r:id="rId11"/>
    <p:sldId id="300" r:id="rId12"/>
    <p:sldId id="338" r:id="rId13"/>
    <p:sldId id="258" r:id="rId14"/>
    <p:sldId id="262" r:id="rId15"/>
    <p:sldId id="290" r:id="rId16"/>
    <p:sldId id="342" r:id="rId17"/>
    <p:sldId id="315" r:id="rId18"/>
    <p:sldId id="357" r:id="rId19"/>
    <p:sldId id="355" r:id="rId20"/>
    <p:sldId id="343" r:id="rId21"/>
    <p:sldId id="358" r:id="rId22"/>
    <p:sldId id="365" r:id="rId23"/>
    <p:sldId id="359" r:id="rId24"/>
    <p:sldId id="367" r:id="rId25"/>
    <p:sldId id="368" r:id="rId26"/>
    <p:sldId id="369" r:id="rId27"/>
    <p:sldId id="360" r:id="rId28"/>
    <p:sldId id="370" r:id="rId29"/>
    <p:sldId id="371" r:id="rId30"/>
    <p:sldId id="372" r:id="rId31"/>
    <p:sldId id="302" r:id="rId32"/>
    <p:sldId id="303" r:id="rId33"/>
    <p:sldId id="304" r:id="rId34"/>
    <p:sldId id="259" r:id="rId35"/>
    <p:sldId id="281" r:id="rId36"/>
    <p:sldId id="354" r:id="rId37"/>
    <p:sldId id="352" r:id="rId38"/>
    <p:sldId id="309" r:id="rId39"/>
    <p:sldId id="321" r:id="rId40"/>
    <p:sldId id="332" r:id="rId41"/>
    <p:sldId id="327" r:id="rId42"/>
    <p:sldId id="330" r:id="rId43"/>
    <p:sldId id="329" r:id="rId44"/>
    <p:sldId id="293" r:id="rId45"/>
    <p:sldId id="337" r:id="rId46"/>
    <p:sldId id="312" r:id="rId4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989C"/>
    <a:srgbClr val="2FD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06" autoAdjust="0"/>
    <p:restoredTop sz="94660"/>
  </p:normalViewPr>
  <p:slideViewPr>
    <p:cSldViewPr showGuides="1">
      <p:cViewPr varScale="1">
        <p:scale>
          <a:sx n="76" d="100"/>
          <a:sy n="76" d="100"/>
        </p:scale>
        <p:origin x="96" y="204"/>
      </p:cViewPr>
      <p:guideLst>
        <p:guide orient="horz" pos="220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B379152-B257-449F-8C9D-7350B65101AF}" type="datetimeFigureOut">
              <a:rPr lang="en-US"/>
              <a:pPr>
                <a:defRPr/>
              </a:pPr>
              <a:t>8/10/2023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66" tIns="46583" rIns="93166" bIns="4658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0C36F1-E5ED-40E1-A88C-8CCF90B4FC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BC8B021-78F5-4165-BBCF-56A56448AF7E}" type="datetimeFigureOut">
              <a:rPr lang="en-US"/>
              <a:pPr>
                <a:defRPr/>
              </a:pPr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3" rIns="93166" bIns="4658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66" tIns="46583" rIns="93166" bIns="4658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66" tIns="46583" rIns="93166" bIns="4658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8CB327E-1513-4ACC-9DCC-9DD34DC833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1F041-EACB-4DBD-BE8A-8DD506BFCA27}" type="datetime1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2023 MD Section SET Road Show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C8447-B22A-44CF-B155-47045B17D7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55C73-5E0C-4EB5-B5AC-FB04747365CF}" type="datetime1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2023 MD Section SET Road Show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818DC-9D3B-4DF6-85D1-606F93E766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45587-59EC-4C0C-8A12-1236FD983321}" type="datetime1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2023 MD Section SET Road Show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56494-55DD-4990-BE3B-071D915540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F019E-7F5C-426E-A494-7FC92AD16203}" type="datetime1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2023 MD Section SET Road Show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4BBFA-8229-405B-9764-FB5B5F2F5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8265E-FB54-45FD-ADAC-9FBE264D0194}" type="datetime1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2023 MD Section SET Road Show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B9961-8CAF-4F3A-88F1-A4B0C283D3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71D72-8A5F-4A13-A182-BB9A2AE62F3D}" type="datetime1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2023 MD Section SET Road Show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AADC1-B737-45BE-A96E-17999AF3BD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DBDBE-8611-4CA9-ACD9-DF3DBFAE79FA}" type="datetime1">
              <a:rPr lang="en-US" smtClean="0"/>
              <a:t>8/10/2023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2023 MD Section SET Road Show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E1031-AB12-4F90-A0BD-85C5C2DD90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D7345-7613-413E-9FE4-FD13BF2C5B3F}" type="datetime1">
              <a:rPr lang="en-US" smtClean="0"/>
              <a:t>8/10/2023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2023 MD Section SET Road Show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EFBFD-CAB8-42DF-8106-5ED3A6645C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0203B-FA1D-4EAF-9D55-8C39CA4D3722}" type="datetime1">
              <a:rPr lang="en-US" smtClean="0"/>
              <a:t>8/10/2023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2023 MD Section SET Road Show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A7698-E286-4E61-B287-A4F7D7B548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0E406-23E8-4D1D-B544-4E0F3ABF62A7}" type="datetime1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2023 MD Section SET Road Show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7BE2F-C809-400F-9F32-26819EC350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D6923-7222-4F4B-932D-46ECD53BD1F5}" type="datetime1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2023 MD Section SET Road Show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55090-C05D-4DD4-9E23-49C5005C39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33A72F-D07C-465C-8C81-701FD7285AB3}" type="datetime1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2023 MD Section SET Road Show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BE227FD-7946-4567-A66C-74208677FE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wb3kas@.arrl.ne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gs.noaa.gov/opusmap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ctrTitle"/>
          </p:nvPr>
        </p:nvSpPr>
        <p:spPr>
          <a:xfrm>
            <a:off x="1061850" y="2209800"/>
            <a:ext cx="7035800" cy="2743200"/>
          </a:xfrm>
        </p:spPr>
        <p:txBody>
          <a:bodyPr/>
          <a:lstStyle/>
          <a:p>
            <a:pPr eaLnBrk="1" hangingPunct="1"/>
            <a:r>
              <a:rPr lang="en-US" altLang="en-US" sz="4800" b="1" dirty="0"/>
              <a:t>2023</a:t>
            </a:r>
            <a:br>
              <a:rPr lang="en-US" altLang="en-US" sz="4800" b="1" dirty="0"/>
            </a:br>
            <a:r>
              <a:rPr lang="en-US" altLang="en-US" sz="4800" b="1" dirty="0"/>
              <a:t>Maryland – DC Section</a:t>
            </a:r>
            <a:br>
              <a:rPr lang="en-US" altLang="en-US" sz="4800" b="1" dirty="0"/>
            </a:br>
            <a:r>
              <a:rPr lang="en-US" altLang="en-US" sz="4800" b="1" dirty="0"/>
              <a:t>Simulated Emergency Test</a:t>
            </a:r>
            <a:br>
              <a:rPr lang="en-US" altLang="en-US" sz="4800" b="1" dirty="0"/>
            </a:br>
            <a:r>
              <a:rPr lang="en-US" altLang="en-US" sz="4800" b="1" dirty="0"/>
              <a:t>Road Show – </a:t>
            </a:r>
            <a:r>
              <a:rPr lang="en-US" altLang="en-US" sz="4800" b="1" dirty="0">
                <a:solidFill>
                  <a:srgbClr val="FF0000"/>
                </a:solidFill>
              </a:rPr>
              <a:t>CALV ARES</a:t>
            </a:r>
            <a:endParaRPr lang="en-US" altLang="en-US" sz="1600" b="1" dirty="0">
              <a:solidFill>
                <a:srgbClr val="FF0000"/>
              </a:solidFill>
            </a:endParaRPr>
          </a:p>
        </p:txBody>
      </p:sp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6650038" y="5024438"/>
            <a:ext cx="226536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en-US" sz="1200" b="1">
                <a:latin typeface="Calibri" pitchFamily="34" charset="0"/>
                <a:cs typeface="Arial" charset="0"/>
              </a:rPr>
              <a:t>Jim Montgomery</a:t>
            </a:r>
          </a:p>
          <a:p>
            <a:pPr algn="r"/>
            <a:r>
              <a:rPr lang="en-US" altLang="en-US" sz="1200" b="1">
                <a:latin typeface="Calibri" pitchFamily="34" charset="0"/>
                <a:cs typeface="Arial" charset="0"/>
              </a:rPr>
              <a:t>WB3KAS</a:t>
            </a:r>
          </a:p>
          <a:p>
            <a:pPr algn="r"/>
            <a:r>
              <a:rPr lang="en-US" altLang="en-US" sz="1200" b="1">
                <a:latin typeface="Calibri" pitchFamily="34" charset="0"/>
                <a:cs typeface="Arial" charset="0"/>
              </a:rPr>
              <a:t>American Radio Relay League</a:t>
            </a:r>
          </a:p>
          <a:p>
            <a:pPr algn="r"/>
            <a:r>
              <a:rPr lang="en-US" altLang="en-US" sz="1200" b="1">
                <a:latin typeface="Calibri" pitchFamily="34" charset="0"/>
                <a:cs typeface="Arial" charset="0"/>
              </a:rPr>
              <a:t>Atlantic Division</a:t>
            </a:r>
          </a:p>
          <a:p>
            <a:pPr algn="r"/>
            <a:r>
              <a:rPr lang="en-US" altLang="en-US" sz="1200" b="1">
                <a:latin typeface="Calibri" pitchFamily="34" charset="0"/>
                <a:cs typeface="Arial" charset="0"/>
              </a:rPr>
              <a:t>Maryland-DC Section</a:t>
            </a:r>
          </a:p>
          <a:p>
            <a:pPr algn="r"/>
            <a:r>
              <a:rPr lang="en-US" altLang="en-US" sz="1200" b="1">
                <a:latin typeface="Calibri" pitchFamily="34" charset="0"/>
                <a:cs typeface="Arial" charset="0"/>
              </a:rPr>
              <a:t>  Section Emergency Coordinator</a:t>
            </a:r>
          </a:p>
          <a:p>
            <a:pPr algn="r"/>
            <a:r>
              <a:rPr lang="en-US" altLang="en-US" sz="1200" b="1">
                <a:latin typeface="Calibri" pitchFamily="34" charset="0"/>
                <a:cs typeface="Arial" charset="0"/>
                <a:hlinkClick r:id="rId2"/>
              </a:rPr>
              <a:t>wb3kas@.arrl.net</a:t>
            </a:r>
            <a:endParaRPr lang="en-US" altLang="en-US" sz="1200" b="1">
              <a:latin typeface="Calibri" pitchFamily="34" charset="0"/>
              <a:cs typeface="Arial" charset="0"/>
            </a:endParaRPr>
          </a:p>
          <a:p>
            <a:pPr algn="r"/>
            <a:r>
              <a:rPr lang="en-US" altLang="en-US" sz="1200" b="1">
                <a:latin typeface="Calibri" pitchFamily="34" charset="0"/>
                <a:cs typeface="Arial" charset="0"/>
              </a:rPr>
              <a:t>240-398-1051 C</a:t>
            </a:r>
          </a:p>
          <a:p>
            <a:pPr algn="r"/>
            <a:r>
              <a:rPr lang="en-US" altLang="en-US" sz="1200" b="1">
                <a:latin typeface="Calibri" pitchFamily="34" charset="0"/>
                <a:cs typeface="Arial" charset="0"/>
              </a:rPr>
              <a:t>301-782-7039 H</a:t>
            </a:r>
          </a:p>
        </p:txBody>
      </p:sp>
      <p:pic>
        <p:nvPicPr>
          <p:cNvPr id="205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33400"/>
            <a:ext cx="22161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6" descr="montgomery_county_seal_n9069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522288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Exercise a </a:t>
            </a:r>
            <a:r>
              <a:rPr lang="en-US" b="1" i="1" dirty="0"/>
              <a:t>Deployment</a:t>
            </a:r>
          </a:p>
          <a:p>
            <a:pPr lvl="1"/>
            <a:r>
              <a:rPr lang="en-US" dirty="0"/>
              <a:t>Response readiness</a:t>
            </a:r>
          </a:p>
          <a:p>
            <a:pPr lvl="1"/>
            <a:r>
              <a:rPr lang="en-US" dirty="0"/>
              <a:t>Many have never done</a:t>
            </a:r>
          </a:p>
          <a:p>
            <a:pPr lvl="1"/>
            <a:r>
              <a:rPr lang="en-US" dirty="0"/>
              <a:t>What does it take?</a:t>
            </a:r>
          </a:p>
          <a:p>
            <a:r>
              <a:rPr lang="en-US" dirty="0"/>
              <a:t>Think outside the box</a:t>
            </a:r>
          </a:p>
          <a:p>
            <a:pPr lvl="1"/>
            <a:r>
              <a:rPr lang="en-US" dirty="0"/>
              <a:t>Cliché, I know but. . .</a:t>
            </a:r>
          </a:p>
          <a:p>
            <a:pPr lvl="1"/>
            <a:r>
              <a:rPr lang="en-US" dirty="0"/>
              <a:t>You don’t know, what you don’t know. . .do you?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Purpose of SET − MDC Section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ED7CE3-4C1C-72E7-8875-F85A34407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2023 MDC SET</a:t>
            </a:r>
            <a:br>
              <a:rPr lang="en-US" dirty="0"/>
            </a:br>
            <a:r>
              <a:rPr lang="en-US" dirty="0"/>
              <a:t>“</a:t>
            </a:r>
            <a:r>
              <a:rPr lang="en-US" b="1" i="1" dirty="0"/>
              <a:t>The Sequel”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2013 graced by </a:t>
            </a:r>
            <a:r>
              <a:rPr lang="en-US" sz="2800" i="1" dirty="0"/>
              <a:t>Hurricane </a:t>
            </a:r>
            <a:r>
              <a:rPr lang="en-US" sz="2800" i="1" dirty="0" err="1"/>
              <a:t>Chessie</a:t>
            </a:r>
            <a:r>
              <a:rPr lang="en-US" sz="2800" i="1" dirty="0"/>
              <a:t> –</a:t>
            </a:r>
            <a:r>
              <a:rPr lang="en-US" sz="2800" b="1" dirty="0"/>
              <a:t>no deploymen</a:t>
            </a:r>
            <a:r>
              <a:rPr lang="en-US" sz="2800" dirty="0"/>
              <a:t>t</a:t>
            </a:r>
          </a:p>
          <a:p>
            <a:r>
              <a:rPr lang="en-US" sz="2800" dirty="0"/>
              <a:t>2014 provided supplies to a Relocated MDEM as a result of a </a:t>
            </a:r>
            <a:r>
              <a:rPr lang="en-US" sz="2800" i="1" dirty="0"/>
              <a:t>Tornado - </a:t>
            </a:r>
            <a:r>
              <a:rPr lang="en-US" sz="2800" b="1" dirty="0"/>
              <a:t>deployment</a:t>
            </a:r>
          </a:p>
          <a:p>
            <a:r>
              <a:rPr lang="en-US" sz="2800" dirty="0"/>
              <a:t>2015 a continuation: MDEM request to check Section Water Level Gauges following a storm- </a:t>
            </a:r>
            <a:r>
              <a:rPr lang="en-US" sz="2800" b="1" dirty="0"/>
              <a:t>deployment</a:t>
            </a:r>
          </a:p>
          <a:p>
            <a:r>
              <a:rPr lang="en-US" sz="2800" dirty="0"/>
              <a:t>2017 Eastern Shore </a:t>
            </a:r>
            <a:r>
              <a:rPr lang="en-US" sz="2800" b="1" dirty="0"/>
              <a:t>Deployment</a:t>
            </a:r>
            <a:r>
              <a:rPr lang="en-US" sz="2800" dirty="0"/>
              <a:t> at MDEM’s request of for </a:t>
            </a:r>
            <a:r>
              <a:rPr lang="en-US" sz="2800" i="1" dirty="0"/>
              <a:t>Hurricane Elmer </a:t>
            </a:r>
            <a:endParaRPr lang="en-US" sz="2800" dirty="0"/>
          </a:p>
          <a:p>
            <a:r>
              <a:rPr lang="en-US" sz="2800" dirty="0"/>
              <a:t>2023 Exploring the </a:t>
            </a:r>
            <a:r>
              <a:rPr lang="en-US" sz="2800" b="1" dirty="0"/>
              <a:t>United States National Geodetic Survey Markers - deployment</a:t>
            </a:r>
          </a:p>
          <a:p>
            <a:pPr marL="0" indent="0">
              <a:buNone/>
            </a:pPr>
            <a:endParaRPr lang="en-US" b="1" i="1" dirty="0"/>
          </a:p>
          <a:p>
            <a:endParaRPr lang="en-US" b="1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06E1D8-C239-5CA3-FFB5-E783AF37B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3118-7BF1-17D7-3ED8-B0B0F761D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Are We Chasing Geodetic Markers?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4A9FF-A159-1A02-1521-33B02EFF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opportunity for a </a:t>
            </a:r>
            <a:r>
              <a:rPr lang="en-US" b="1" i="1" dirty="0"/>
              <a:t>deployment</a:t>
            </a:r>
          </a:p>
          <a:p>
            <a:pPr lvl="1"/>
            <a:r>
              <a:rPr lang="en-US" dirty="0"/>
              <a:t>We don’t get opportunities</a:t>
            </a:r>
          </a:p>
          <a:p>
            <a:pPr lvl="1"/>
            <a:r>
              <a:rPr lang="en-US" dirty="0"/>
              <a:t>Gives you a chance to function in small teams</a:t>
            </a:r>
          </a:p>
          <a:p>
            <a:pPr lvl="1"/>
            <a:r>
              <a:rPr lang="en-US" dirty="0"/>
              <a:t>Fine tunes the buddy system approach</a:t>
            </a:r>
          </a:p>
          <a:p>
            <a:r>
              <a:rPr lang="en-US" dirty="0"/>
              <a:t>Keeps you up to date in APRS functionality</a:t>
            </a:r>
          </a:p>
          <a:p>
            <a:r>
              <a:rPr lang="en-US" dirty="0"/>
              <a:t>Did this in 2015 and received rave reviews</a:t>
            </a:r>
          </a:p>
          <a:p>
            <a:r>
              <a:rPr lang="en-US" dirty="0"/>
              <a:t> Gets you out of the house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406548-8E15-50B2-2C26-547D26838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499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When, where, who, what, </a:t>
            </a:r>
            <a:r>
              <a:rPr lang="en-US" altLang="en-US" b="1" dirty="0" err="1"/>
              <a:t>etc</a:t>
            </a:r>
            <a:r>
              <a:rPr lang="en-US" altLang="en-US" b="1" dirty="0"/>
              <a:t>?</a:t>
            </a:r>
            <a:endParaRPr lang="en-US" alt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438420"/>
            <a:ext cx="7646259" cy="45719"/>
          </a:xfrm>
        </p:spPr>
        <p:txBody>
          <a:bodyPr/>
          <a:lstStyle/>
          <a:p>
            <a:pPr eaLnBrk="1" hangingPunct="1"/>
            <a:r>
              <a:rPr lang="en-US" altLang="en-US" dirty="0"/>
              <a:t>Saturday October 7, 2023 (~0900 – ~1500)</a:t>
            </a:r>
          </a:p>
          <a:p>
            <a:pPr eaLnBrk="1" hangingPunct="1"/>
            <a:r>
              <a:rPr lang="en-US" altLang="en-US" dirty="0"/>
              <a:t>Maryland Statewide and DC</a:t>
            </a:r>
          </a:p>
          <a:p>
            <a:pPr eaLnBrk="1" hangingPunct="1"/>
            <a:r>
              <a:rPr lang="en-US" altLang="en-US" dirty="0"/>
              <a:t>ARES, RACES, Clubs anyone interested</a:t>
            </a:r>
          </a:p>
          <a:p>
            <a:pPr eaLnBrk="1" hangingPunct="1"/>
            <a:r>
              <a:rPr lang="en-US" altLang="en-US" dirty="0"/>
              <a:t>NOAA requests help in checking the quality and accountability of Markers</a:t>
            </a:r>
          </a:p>
          <a:p>
            <a:pPr eaLnBrk="1" hangingPunct="1"/>
            <a:r>
              <a:rPr lang="en-US" altLang="en-US" dirty="0"/>
              <a:t>NOAA's National Geodetic Survey responsible for managing about 240,000 ‘Markers’ gathered over the last 200 years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1028" name="Picture 4" descr="Image result for how many geodetic markers in the usa">
            <a:extLst>
              <a:ext uri="{FF2B5EF4-FFF2-40B4-BE49-F238E27FC236}">
                <a16:creationId xmlns:a16="http://schemas.microsoft.com/office/drawing/2014/main" id="{EC938C05-43E8-A46B-E14A-A14251B1A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-563563"/>
            <a:ext cx="2840797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002175B-0928-CDD9-D949-6CDF3018D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2023 SET Details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Thursday Night October 5</a:t>
            </a:r>
          </a:p>
          <a:p>
            <a:pPr lvl="1" eaLnBrk="1" hangingPunct="1"/>
            <a:r>
              <a:rPr lang="en-US" altLang="en-US" dirty="0"/>
              <a:t> NOAA requesting Amateur Radio support</a:t>
            </a:r>
          </a:p>
          <a:p>
            <a:pPr lvl="2" eaLnBrk="1" hangingPunct="1"/>
            <a:r>
              <a:rPr lang="en-US" altLang="en-US" dirty="0"/>
              <a:t>To survey as many Markers as feasible</a:t>
            </a:r>
          </a:p>
          <a:p>
            <a:pPr lvl="2" eaLnBrk="1" hangingPunct="1"/>
            <a:r>
              <a:rPr lang="en-US" altLang="en-US" dirty="0"/>
              <a:t>And report back</a:t>
            </a:r>
          </a:p>
          <a:p>
            <a:pPr eaLnBrk="1" hangingPunct="1"/>
            <a:r>
              <a:rPr lang="en-US" altLang="en-US" dirty="0"/>
              <a:t>Friday Morning October 6</a:t>
            </a:r>
          </a:p>
          <a:p>
            <a:pPr lvl="1" eaLnBrk="1" hangingPunct="1"/>
            <a:r>
              <a:rPr lang="en-US" altLang="en-US" dirty="0"/>
              <a:t>SEC calls up all the Section DECs to assist</a:t>
            </a:r>
          </a:p>
          <a:p>
            <a:pPr lvl="1" eaLnBrk="1" hangingPunct="1"/>
            <a:r>
              <a:rPr lang="en-US" altLang="en-US" dirty="0" err="1"/>
              <a:t>Echolink</a:t>
            </a:r>
            <a:r>
              <a:rPr lang="en-US" altLang="en-US" dirty="0"/>
              <a:t> meeting 8pm (Wash Conf Node?)</a:t>
            </a:r>
          </a:p>
          <a:p>
            <a:pPr lvl="1" eaLnBrk="1" hangingPunct="1"/>
            <a:r>
              <a:rPr lang="en-US" altLang="en-US" dirty="0"/>
              <a:t>Finalize deployment details</a:t>
            </a:r>
          </a:p>
          <a:p>
            <a:pPr lvl="2" eaLnBrk="1" hangingPunct="1"/>
            <a:r>
              <a:rPr lang="en-US" altLang="en-US" dirty="0"/>
              <a:t>APRS and WL2K call signs and teams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3AA469-930D-5446-AFAE-67E1C1333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Pre-Ops Concept</a:t>
            </a:r>
          </a:p>
        </p:txBody>
      </p:sp>
      <p:sp>
        <p:nvSpPr>
          <p:cNvPr id="1741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en-US"/>
              <a:t>Amateur Radio Community Outreach</a:t>
            </a:r>
          </a:p>
          <a:p>
            <a:pPr lvl="1">
              <a:spcBef>
                <a:spcPts val="400"/>
              </a:spcBef>
            </a:pPr>
            <a:r>
              <a:rPr lang="en-US"/>
              <a:t>ARES</a:t>
            </a:r>
          </a:p>
          <a:p>
            <a:pPr lvl="1">
              <a:spcBef>
                <a:spcPts val="400"/>
              </a:spcBef>
            </a:pPr>
            <a:r>
              <a:rPr lang="en-US"/>
              <a:t>RACES</a:t>
            </a:r>
          </a:p>
          <a:p>
            <a:pPr lvl="1">
              <a:spcBef>
                <a:spcPts val="400"/>
              </a:spcBef>
            </a:pPr>
            <a:r>
              <a:rPr lang="en-US"/>
              <a:t>ACS</a:t>
            </a:r>
          </a:p>
          <a:p>
            <a:pPr lvl="1">
              <a:spcBef>
                <a:spcPts val="400"/>
              </a:spcBef>
            </a:pPr>
            <a:r>
              <a:rPr lang="en-US"/>
              <a:t>Clubs</a:t>
            </a:r>
          </a:p>
          <a:p>
            <a:pPr lvl="1">
              <a:spcBef>
                <a:spcPts val="400"/>
              </a:spcBef>
            </a:pPr>
            <a:r>
              <a:rPr lang="en-US"/>
              <a:t>MARS</a:t>
            </a:r>
          </a:p>
          <a:p>
            <a:pPr>
              <a:spcBef>
                <a:spcPts val="400"/>
              </a:spcBef>
            </a:pPr>
            <a:r>
              <a:rPr lang="en-US"/>
              <a:t>At your August/September meeting(s)</a:t>
            </a:r>
          </a:p>
          <a:p>
            <a:pPr lvl="1">
              <a:spcBef>
                <a:spcPts val="400"/>
              </a:spcBef>
            </a:pPr>
            <a:r>
              <a:rPr lang="en-US"/>
              <a:t>Invite others</a:t>
            </a:r>
          </a:p>
          <a:p>
            <a:pPr lvl="1">
              <a:spcBef>
                <a:spcPts val="400"/>
              </a:spcBef>
            </a:pPr>
            <a:r>
              <a:rPr lang="en-US"/>
              <a:t>Talk it up</a:t>
            </a:r>
          </a:p>
          <a:p>
            <a:pPr lvl="1">
              <a:spcBef>
                <a:spcPts val="400"/>
              </a:spcBef>
            </a:pPr>
            <a:r>
              <a:rPr lang="en-US"/>
              <a:t>Assign buddy systems and who goes where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8EAFA7-68E5-66E2-9343-76686DBAC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F2A7A-114D-87A3-29E4-74ACBC2D1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Where Do You Find the  List?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0E0CF-0D4C-D777-39F6-F356E91B4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National Geodetic Survey OPUS Share Map</a:t>
            </a:r>
          </a:p>
          <a:p>
            <a:r>
              <a:rPr lang="en-US" dirty="0">
                <a:hlinkClick r:id="rId2"/>
              </a:rPr>
              <a:t>https://www.ngs.noaa.gov/opusmap/</a:t>
            </a:r>
            <a:endParaRPr lang="en-US" dirty="0"/>
          </a:p>
          <a:p>
            <a:pPr lvl="1"/>
            <a:r>
              <a:rPr lang="en-US" dirty="0"/>
              <a:t>You will see a map of the USA</a:t>
            </a:r>
          </a:p>
          <a:p>
            <a:pPr lvl="1"/>
            <a:r>
              <a:rPr lang="en-US" dirty="0"/>
              <a:t>Showing clusters with number of Markers</a:t>
            </a:r>
          </a:p>
          <a:p>
            <a:pPr lvl="1"/>
            <a:r>
              <a:rPr lang="en-US" dirty="0"/>
              <a:t>Continue clicking on the ball of interest until a zoomed-in map appears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4FDB79-96FD-0E1A-C46D-98233B565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2538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TextBox 22"/>
          <p:cNvSpPr txBox="1">
            <a:spLocks noChangeArrowheads="1"/>
          </p:cNvSpPr>
          <p:nvPr/>
        </p:nvSpPr>
        <p:spPr bwMode="auto">
          <a:xfrm>
            <a:off x="2030413" y="373063"/>
            <a:ext cx="5056187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Selected MDC Section</a:t>
            </a:r>
          </a:p>
          <a:p>
            <a:pPr algn="ctr"/>
            <a:r>
              <a:rPr lang="en-US" sz="3600" b="1" dirty="0"/>
              <a:t>Survey Markers 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01E888-14EB-B123-2A3D-CA9D8898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pic>
        <p:nvPicPr>
          <p:cNvPr id="5" name="Picture 4" descr="A picture containing map, text, atlas&#10;&#10;Description automatically generated">
            <a:extLst>
              <a:ext uri="{FF2B5EF4-FFF2-40B4-BE49-F238E27FC236}">
                <a16:creationId xmlns:a16="http://schemas.microsoft.com/office/drawing/2014/main" id="{751D8E33-1801-A7D1-17C3-4A153452E53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38808"/>
            <a:ext cx="7936992" cy="427939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TextBox 22"/>
          <p:cNvSpPr txBox="1">
            <a:spLocks noChangeArrowheads="1"/>
          </p:cNvSpPr>
          <p:nvPr/>
        </p:nvSpPr>
        <p:spPr bwMode="auto">
          <a:xfrm>
            <a:off x="2030413" y="373063"/>
            <a:ext cx="5056187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Selected MDC Section</a:t>
            </a:r>
          </a:p>
          <a:p>
            <a:pPr algn="ctr"/>
            <a:r>
              <a:rPr lang="en-US" sz="3600" b="1" dirty="0"/>
              <a:t>Survey Markers 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01E888-14EB-B123-2A3D-CA9D8898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  <p:pic>
        <p:nvPicPr>
          <p:cNvPr id="5" name="Picture 4" descr="A picture containing map, text, atlas&#10;&#10;Description automatically generated">
            <a:extLst>
              <a:ext uri="{FF2B5EF4-FFF2-40B4-BE49-F238E27FC236}">
                <a16:creationId xmlns:a16="http://schemas.microsoft.com/office/drawing/2014/main" id="{751D8E33-1801-A7D1-17C3-4A153452E53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38808"/>
            <a:ext cx="7936992" cy="4279392"/>
          </a:xfrm>
          <a:prstGeom prst="rect">
            <a:avLst/>
          </a:prstGeom>
        </p:spPr>
      </p:pic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76F7EE69-1BA4-05CF-9065-0A7E4641F922}"/>
              </a:ext>
            </a:extLst>
          </p:cNvPr>
          <p:cNvSpPr/>
          <p:nvPr/>
        </p:nvSpPr>
        <p:spPr>
          <a:xfrm>
            <a:off x="6764769" y="3195915"/>
            <a:ext cx="457200" cy="45720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72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TextBox 22"/>
          <p:cNvSpPr txBox="1">
            <a:spLocks noChangeArrowheads="1"/>
          </p:cNvSpPr>
          <p:nvPr/>
        </p:nvSpPr>
        <p:spPr bwMode="auto">
          <a:xfrm>
            <a:off x="2030413" y="373063"/>
            <a:ext cx="5056187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Selected MDC Section</a:t>
            </a:r>
          </a:p>
          <a:p>
            <a:pPr algn="ctr"/>
            <a:r>
              <a:rPr lang="en-US" sz="3600" b="1" dirty="0"/>
              <a:t>Survey Markers 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01E888-14EB-B123-2A3D-CA9D8898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pic>
        <p:nvPicPr>
          <p:cNvPr id="7" name="Picture 6" descr="A map with yellow dots&#10;&#10;Description automatically generated with low confidence">
            <a:extLst>
              <a:ext uri="{FF2B5EF4-FFF2-40B4-BE49-F238E27FC236}">
                <a16:creationId xmlns:a16="http://schemas.microsoft.com/office/drawing/2014/main" id="{609918FC-B53A-A69D-1DE3-359D1E20AB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27" y="1625305"/>
            <a:ext cx="7934325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1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Meeting Agenda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/>
              <a:t>Introductions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Purpose of SET</a:t>
            </a:r>
          </a:p>
          <a:p>
            <a:pPr lvl="1">
              <a:spcBef>
                <a:spcPts val="300"/>
              </a:spcBef>
            </a:pPr>
            <a:r>
              <a:rPr lang="en-US" sz="2400" dirty="0"/>
              <a:t>General</a:t>
            </a:r>
          </a:p>
          <a:p>
            <a:pPr lvl="1">
              <a:spcBef>
                <a:spcPts val="300"/>
              </a:spcBef>
            </a:pPr>
            <a:r>
              <a:rPr lang="en-US" sz="2400" dirty="0"/>
              <a:t>MDC Section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MDC SET Details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Graphic Summary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ARRL Reporting Requirements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Last minute updates, if any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Challenges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93A7BAD-75F1-14D1-9332-EB6B7F755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TextBox 22"/>
          <p:cNvSpPr txBox="1">
            <a:spLocks noChangeArrowheads="1"/>
          </p:cNvSpPr>
          <p:nvPr/>
        </p:nvSpPr>
        <p:spPr bwMode="auto">
          <a:xfrm>
            <a:off x="2030413" y="373063"/>
            <a:ext cx="5056187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Selected MDC Section</a:t>
            </a:r>
          </a:p>
          <a:p>
            <a:pPr algn="ctr"/>
            <a:r>
              <a:rPr lang="en-US" sz="3600" b="1" dirty="0"/>
              <a:t>Survey Markers 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01E888-14EB-B123-2A3D-CA9D8898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  <p:pic>
        <p:nvPicPr>
          <p:cNvPr id="7" name="Picture 6" descr="A map with yellow dots&#10;&#10;Description automatically generated with low confidence">
            <a:extLst>
              <a:ext uri="{FF2B5EF4-FFF2-40B4-BE49-F238E27FC236}">
                <a16:creationId xmlns:a16="http://schemas.microsoft.com/office/drawing/2014/main" id="{609918FC-B53A-A69D-1DE3-359D1E20AB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95" y="1613535"/>
            <a:ext cx="7934325" cy="4276725"/>
          </a:xfrm>
          <a:prstGeom prst="rect">
            <a:avLst/>
          </a:prstGeom>
        </p:spPr>
      </p:pic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2FC9D014-4AA6-DF21-13EB-4CA118B688EF}"/>
              </a:ext>
            </a:extLst>
          </p:cNvPr>
          <p:cNvSpPr/>
          <p:nvPr/>
        </p:nvSpPr>
        <p:spPr>
          <a:xfrm>
            <a:off x="5562600" y="3836834"/>
            <a:ext cx="457200" cy="45720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04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TextBox 22"/>
          <p:cNvSpPr txBox="1">
            <a:spLocks noChangeArrowheads="1"/>
          </p:cNvSpPr>
          <p:nvPr/>
        </p:nvSpPr>
        <p:spPr bwMode="auto">
          <a:xfrm>
            <a:off x="2030413" y="373063"/>
            <a:ext cx="5056187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Selected MDC Section</a:t>
            </a:r>
          </a:p>
          <a:p>
            <a:pPr algn="ctr"/>
            <a:r>
              <a:rPr lang="en-US" sz="3600" b="1" dirty="0"/>
              <a:t>Survey Markers 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01E888-14EB-B123-2A3D-CA9D8898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  <p:pic>
        <p:nvPicPr>
          <p:cNvPr id="5" name="Picture 4" descr="A map with many points&#10;&#10;Description automatically generated">
            <a:extLst>
              <a:ext uri="{FF2B5EF4-FFF2-40B4-BE49-F238E27FC236}">
                <a16:creationId xmlns:a16="http://schemas.microsoft.com/office/drawing/2014/main" id="{AC8ECC16-AB74-D0B1-7C87-E2CC58955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350" y="1611370"/>
            <a:ext cx="6145617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32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TextBox 22"/>
          <p:cNvSpPr txBox="1">
            <a:spLocks noChangeArrowheads="1"/>
          </p:cNvSpPr>
          <p:nvPr/>
        </p:nvSpPr>
        <p:spPr bwMode="auto">
          <a:xfrm>
            <a:off x="2030413" y="373063"/>
            <a:ext cx="5056187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Selected MDC Section</a:t>
            </a:r>
          </a:p>
          <a:p>
            <a:pPr algn="ctr"/>
            <a:r>
              <a:rPr lang="en-US" sz="3600" b="1" dirty="0"/>
              <a:t>Survey Markers 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01E888-14EB-B123-2A3D-CA9D8898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  <p:pic>
        <p:nvPicPr>
          <p:cNvPr id="5" name="Picture 4" descr="A map with many points&#10;&#10;Description automatically generated">
            <a:extLst>
              <a:ext uri="{FF2B5EF4-FFF2-40B4-BE49-F238E27FC236}">
                <a16:creationId xmlns:a16="http://schemas.microsoft.com/office/drawing/2014/main" id="{AC8ECC16-AB74-D0B1-7C87-E2CC58955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350" y="1611370"/>
            <a:ext cx="6145617" cy="457200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9D772332-0385-44EA-99E0-6F62E549221D}"/>
              </a:ext>
            </a:extLst>
          </p:cNvPr>
          <p:cNvSpPr/>
          <p:nvPr/>
        </p:nvSpPr>
        <p:spPr>
          <a:xfrm rot="20827987">
            <a:off x="4055380" y="1989172"/>
            <a:ext cx="1753723" cy="4142845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57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TextBox 22"/>
          <p:cNvSpPr txBox="1">
            <a:spLocks noChangeArrowheads="1"/>
          </p:cNvSpPr>
          <p:nvPr/>
        </p:nvSpPr>
        <p:spPr bwMode="auto">
          <a:xfrm>
            <a:off x="2030413" y="373063"/>
            <a:ext cx="5056187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Selected MDC Section</a:t>
            </a:r>
          </a:p>
          <a:p>
            <a:pPr algn="ctr"/>
            <a:r>
              <a:rPr lang="en-US" sz="3600" b="1" dirty="0"/>
              <a:t>Survey Markers 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01E888-14EB-B123-2A3D-CA9D8898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  <p:pic>
        <p:nvPicPr>
          <p:cNvPr id="7" name="Picture 6" descr="A map of a city">
            <a:extLst>
              <a:ext uri="{FF2B5EF4-FFF2-40B4-BE49-F238E27FC236}">
                <a16:creationId xmlns:a16="http://schemas.microsoft.com/office/drawing/2014/main" id="{39B1517E-9BD4-7EFE-5F07-17F6B985A311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774" y="1612557"/>
            <a:ext cx="3657600" cy="4572000"/>
          </a:xfrm>
          <a:prstGeom prst="rect">
            <a:avLst/>
          </a:prstGeom>
        </p:spPr>
      </p:pic>
      <p:pic>
        <p:nvPicPr>
          <p:cNvPr id="8" name="Picture 7" descr="A map of a city">
            <a:extLst>
              <a:ext uri="{FF2B5EF4-FFF2-40B4-BE49-F238E27FC236}">
                <a16:creationId xmlns:a16="http://schemas.microsoft.com/office/drawing/2014/main" id="{B90956E9-C7B1-0699-443C-0796AEE9D545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30680"/>
            <a:ext cx="3657600" cy="4572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A2FF104-E13D-F0A6-CB4A-ADC97E5DE483}"/>
              </a:ext>
            </a:extLst>
          </p:cNvPr>
          <p:cNvSpPr txBox="1"/>
          <p:nvPr/>
        </p:nvSpPr>
        <p:spPr>
          <a:xfrm>
            <a:off x="1447800" y="2140039"/>
            <a:ext cx="1244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North</a:t>
            </a:r>
          </a:p>
          <a:p>
            <a:r>
              <a:rPr lang="en-US" sz="2400" b="1" dirty="0"/>
              <a:t>County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AF01BF-20F0-CE32-C2A9-E429AB3B1B1E}"/>
              </a:ext>
            </a:extLst>
          </p:cNvPr>
          <p:cNvSpPr txBox="1"/>
          <p:nvPr/>
        </p:nvSpPr>
        <p:spPr>
          <a:xfrm>
            <a:off x="5334000" y="2133600"/>
            <a:ext cx="1244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South</a:t>
            </a:r>
          </a:p>
          <a:p>
            <a:r>
              <a:rPr lang="en-US" sz="2400" b="1" dirty="0"/>
              <a:t>County</a:t>
            </a:r>
          </a:p>
        </p:txBody>
      </p:sp>
    </p:spTree>
    <p:extLst>
      <p:ext uri="{BB962C8B-B14F-4D97-AF65-F5344CB8AC3E}">
        <p14:creationId xmlns:p14="http://schemas.microsoft.com/office/powerpoint/2010/main" val="38572731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TextBox 22"/>
          <p:cNvSpPr txBox="1">
            <a:spLocks noChangeArrowheads="1"/>
          </p:cNvSpPr>
          <p:nvPr/>
        </p:nvSpPr>
        <p:spPr bwMode="auto">
          <a:xfrm>
            <a:off x="2030413" y="373063"/>
            <a:ext cx="5056187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Selected MDC Section</a:t>
            </a:r>
          </a:p>
          <a:p>
            <a:pPr algn="ctr"/>
            <a:r>
              <a:rPr lang="en-US" sz="3600" b="1" dirty="0"/>
              <a:t>Survey Markers 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01E888-14EB-B123-2A3D-CA9D8898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  <p:pic>
        <p:nvPicPr>
          <p:cNvPr id="7" name="Picture 6" descr="A map of a city">
            <a:extLst>
              <a:ext uri="{FF2B5EF4-FFF2-40B4-BE49-F238E27FC236}">
                <a16:creationId xmlns:a16="http://schemas.microsoft.com/office/drawing/2014/main" id="{39B1517E-9BD4-7EFE-5F07-17F6B985A311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774" y="1612557"/>
            <a:ext cx="3657600" cy="4572000"/>
          </a:xfrm>
          <a:prstGeom prst="rect">
            <a:avLst/>
          </a:prstGeom>
        </p:spPr>
      </p:pic>
      <p:pic>
        <p:nvPicPr>
          <p:cNvPr id="8" name="Picture 7" descr="A map of a city">
            <a:extLst>
              <a:ext uri="{FF2B5EF4-FFF2-40B4-BE49-F238E27FC236}">
                <a16:creationId xmlns:a16="http://schemas.microsoft.com/office/drawing/2014/main" id="{B90956E9-C7B1-0699-443C-0796AEE9D545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30680"/>
            <a:ext cx="3657600" cy="4572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A2FF104-E13D-F0A6-CB4A-ADC97E5DE483}"/>
              </a:ext>
            </a:extLst>
          </p:cNvPr>
          <p:cNvSpPr txBox="1"/>
          <p:nvPr/>
        </p:nvSpPr>
        <p:spPr>
          <a:xfrm>
            <a:off x="1447800" y="2140039"/>
            <a:ext cx="1244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North</a:t>
            </a:r>
          </a:p>
          <a:p>
            <a:r>
              <a:rPr lang="en-US" sz="2400" b="1" dirty="0"/>
              <a:t>County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AF01BF-20F0-CE32-C2A9-E429AB3B1B1E}"/>
              </a:ext>
            </a:extLst>
          </p:cNvPr>
          <p:cNvSpPr txBox="1"/>
          <p:nvPr/>
        </p:nvSpPr>
        <p:spPr>
          <a:xfrm>
            <a:off x="5334000" y="2133600"/>
            <a:ext cx="1244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South</a:t>
            </a:r>
          </a:p>
          <a:p>
            <a:r>
              <a:rPr lang="en-US" sz="2400" b="1" dirty="0"/>
              <a:t>County</a:t>
            </a:r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972CD2E6-BC10-5895-1C21-80FF04AD881E}"/>
              </a:ext>
            </a:extLst>
          </p:cNvPr>
          <p:cNvSpPr/>
          <p:nvPr/>
        </p:nvSpPr>
        <p:spPr>
          <a:xfrm>
            <a:off x="6858000" y="3932256"/>
            <a:ext cx="457200" cy="45720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044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TextBox 22"/>
          <p:cNvSpPr txBox="1">
            <a:spLocks noChangeArrowheads="1"/>
          </p:cNvSpPr>
          <p:nvPr/>
        </p:nvSpPr>
        <p:spPr bwMode="auto">
          <a:xfrm>
            <a:off x="2030413" y="373063"/>
            <a:ext cx="5056187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Selected MDC Section</a:t>
            </a:r>
          </a:p>
          <a:p>
            <a:pPr algn="ctr"/>
            <a:r>
              <a:rPr lang="en-US" sz="3600" b="1" dirty="0"/>
              <a:t>Survey Markers 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01E888-14EB-B123-2A3D-CA9D8898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  <p:pic>
        <p:nvPicPr>
          <p:cNvPr id="6" name="Picture 5" descr="A screenshot of a computer screen">
            <a:extLst>
              <a:ext uri="{FF2B5EF4-FFF2-40B4-BE49-F238E27FC236}">
                <a16:creationId xmlns:a16="http://schemas.microsoft.com/office/drawing/2014/main" id="{5F685310-0BE2-233A-601B-1AC6DFA2F60F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612726"/>
            <a:ext cx="5486400" cy="455947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A15E255-0C07-96A2-6D3D-4CBD8B92251D}"/>
              </a:ext>
            </a:extLst>
          </p:cNvPr>
          <p:cNvCxnSpPr>
            <a:cxnSpLocks/>
          </p:cNvCxnSpPr>
          <p:nvPr/>
        </p:nvCxnSpPr>
        <p:spPr>
          <a:xfrm flipH="1">
            <a:off x="5298510" y="3581400"/>
            <a:ext cx="1102290" cy="539663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F1BC501-A7EC-B376-6CE6-97AB6B09D20E}"/>
              </a:ext>
            </a:extLst>
          </p:cNvPr>
          <p:cNvSpPr txBox="1"/>
          <p:nvPr/>
        </p:nvSpPr>
        <p:spPr>
          <a:xfrm>
            <a:off x="6199394" y="3063242"/>
            <a:ext cx="12474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Click on the </a:t>
            </a:r>
          </a:p>
          <a:p>
            <a:pPr algn="ctr"/>
            <a:r>
              <a:rPr lang="en-US" sz="1400" b="1" dirty="0"/>
              <a:t>latest date</a:t>
            </a:r>
          </a:p>
        </p:txBody>
      </p:sp>
    </p:spTree>
    <p:extLst>
      <p:ext uri="{BB962C8B-B14F-4D97-AF65-F5344CB8AC3E}">
        <p14:creationId xmlns:p14="http://schemas.microsoft.com/office/powerpoint/2010/main" val="14722590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TextBox 22"/>
          <p:cNvSpPr txBox="1">
            <a:spLocks noChangeArrowheads="1"/>
          </p:cNvSpPr>
          <p:nvPr/>
        </p:nvSpPr>
        <p:spPr bwMode="auto">
          <a:xfrm>
            <a:off x="2030413" y="373063"/>
            <a:ext cx="5056187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Selected MDC Section</a:t>
            </a:r>
          </a:p>
          <a:p>
            <a:pPr algn="ctr"/>
            <a:r>
              <a:rPr lang="en-US" sz="3600" b="1" dirty="0"/>
              <a:t>Survey Markers 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01E888-14EB-B123-2A3D-CA9D8898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  <p:pic>
        <p:nvPicPr>
          <p:cNvPr id="4" name="Picture 3" descr="A screenshot of a computer screen">
            <a:extLst>
              <a:ext uri="{FF2B5EF4-FFF2-40B4-BE49-F238E27FC236}">
                <a16:creationId xmlns:a16="http://schemas.microsoft.com/office/drawing/2014/main" id="{52A2F596-7356-D0B1-F59C-5BF89258F4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535" y="1066800"/>
            <a:ext cx="5316465" cy="548640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158BB94-415E-CAD4-0D6B-6BFC2CF11640}"/>
              </a:ext>
            </a:extLst>
          </p:cNvPr>
          <p:cNvSpPr/>
          <p:nvPr/>
        </p:nvSpPr>
        <p:spPr>
          <a:xfrm>
            <a:off x="2275166" y="3332576"/>
            <a:ext cx="925234" cy="248824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478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TextBox 22"/>
          <p:cNvSpPr txBox="1">
            <a:spLocks noChangeArrowheads="1"/>
          </p:cNvSpPr>
          <p:nvPr/>
        </p:nvSpPr>
        <p:spPr bwMode="auto">
          <a:xfrm>
            <a:off x="2030413" y="373063"/>
            <a:ext cx="5056187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Selected MDC Section</a:t>
            </a:r>
          </a:p>
          <a:p>
            <a:pPr algn="ctr"/>
            <a:r>
              <a:rPr lang="en-US" sz="3600" b="1" dirty="0"/>
              <a:t>Survey Markers 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01E888-14EB-B123-2A3D-CA9D8898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  <p:pic>
        <p:nvPicPr>
          <p:cNvPr id="6" name="Picture 5" descr="A construction site with a fence and a building&#10;&#10;Description automatically generated">
            <a:extLst>
              <a:ext uri="{FF2B5EF4-FFF2-40B4-BE49-F238E27FC236}">
                <a16:creationId xmlns:a16="http://schemas.microsoft.com/office/drawing/2014/main" id="{D570A4C1-2730-BABC-72CA-6ED57FD3D5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796" y="1612557"/>
            <a:ext cx="637522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335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TextBox 22"/>
          <p:cNvSpPr txBox="1">
            <a:spLocks noChangeArrowheads="1"/>
          </p:cNvSpPr>
          <p:nvPr/>
        </p:nvSpPr>
        <p:spPr bwMode="auto">
          <a:xfrm>
            <a:off x="2030413" y="373063"/>
            <a:ext cx="5056187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Selected MDC Section</a:t>
            </a:r>
          </a:p>
          <a:p>
            <a:pPr algn="ctr"/>
            <a:r>
              <a:rPr lang="en-US" sz="3600" b="1" dirty="0"/>
              <a:t>Survey Markers 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01E888-14EB-B123-2A3D-CA9D8898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  <p:pic>
        <p:nvPicPr>
          <p:cNvPr id="4" name="Picture 3" descr="A stone with a cross on it">
            <a:extLst>
              <a:ext uri="{FF2B5EF4-FFF2-40B4-BE49-F238E27FC236}">
                <a16:creationId xmlns:a16="http://schemas.microsoft.com/office/drawing/2014/main" id="{A231FCF4-05EE-8713-05D2-0F2DDF589D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510" y="1609165"/>
            <a:ext cx="4572000" cy="444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127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TextBox 22"/>
          <p:cNvSpPr txBox="1">
            <a:spLocks noChangeArrowheads="1"/>
          </p:cNvSpPr>
          <p:nvPr/>
        </p:nvSpPr>
        <p:spPr bwMode="auto">
          <a:xfrm>
            <a:off x="2030413" y="373063"/>
            <a:ext cx="5056187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Selected MDC Section</a:t>
            </a:r>
          </a:p>
          <a:p>
            <a:pPr algn="ctr"/>
            <a:r>
              <a:rPr lang="en-US" sz="3600" b="1" dirty="0"/>
              <a:t>Survey Markers 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01E888-14EB-B123-2A3D-CA9D8898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  <p:pic>
        <p:nvPicPr>
          <p:cNvPr id="5" name="Picture 4" descr="A map of a city&#10;&#10;Description automatically generated">
            <a:extLst>
              <a:ext uri="{FF2B5EF4-FFF2-40B4-BE49-F238E27FC236}">
                <a16:creationId xmlns:a16="http://schemas.microsoft.com/office/drawing/2014/main" id="{9526C5DB-A46C-FDAA-583D-4240C8185E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937" y="1619250"/>
            <a:ext cx="4572000" cy="344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524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924175"/>
            <a:ext cx="8229600" cy="1143000"/>
          </a:xfrm>
        </p:spPr>
        <p:txBody>
          <a:bodyPr/>
          <a:lstStyle/>
          <a:p>
            <a:r>
              <a:rPr lang="en-US" altLang="en-US" sz="6000" b="1"/>
              <a:t>Introductions</a:t>
            </a:r>
            <a:endParaRPr lang="en-US" sz="6000" b="1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D58407-21BB-57BA-6BAE-C56670D6C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TextBox 22"/>
          <p:cNvSpPr txBox="1">
            <a:spLocks noChangeArrowheads="1"/>
          </p:cNvSpPr>
          <p:nvPr/>
        </p:nvSpPr>
        <p:spPr bwMode="auto">
          <a:xfrm>
            <a:off x="2030413" y="373063"/>
            <a:ext cx="5056187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/>
              <a:t>Selected MDC Section</a:t>
            </a:r>
          </a:p>
          <a:p>
            <a:pPr algn="ctr"/>
            <a:r>
              <a:rPr lang="en-US" sz="3600" b="1" dirty="0"/>
              <a:t>Survey Markers 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01E888-14EB-B123-2A3D-CA9D8898E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30</a:t>
            </a:fld>
            <a:endParaRPr lang="en-US" altLang="en-US"/>
          </a:p>
        </p:txBody>
      </p:sp>
      <p:pic>
        <p:nvPicPr>
          <p:cNvPr id="4" name="Picture 3" descr="A map with a blue pin&#10;&#10;Description automatically generated">
            <a:extLst>
              <a:ext uri="{FF2B5EF4-FFF2-40B4-BE49-F238E27FC236}">
                <a16:creationId xmlns:a16="http://schemas.microsoft.com/office/drawing/2014/main" id="{D068EE23-8497-FFEF-D7F7-C964A3D7D9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412" y="1604962"/>
            <a:ext cx="4572000" cy="345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4856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22258" y="1202531"/>
            <a:ext cx="9167813" cy="5214938"/>
          </a:xfrm>
        </p:spPr>
      </p:pic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3997325" y="2057400"/>
            <a:ext cx="458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FRED</a:t>
            </a:r>
          </a:p>
          <a:p>
            <a:pPr algn="ctr"/>
            <a:r>
              <a:rPr lang="en-US" altLang="en-US" sz="1000" b="1">
                <a:latin typeface="Calibri" pitchFamily="34" charset="0"/>
              </a:rPr>
              <a:t>EOC</a:t>
            </a:r>
            <a:endParaRPr lang="en-US" altLang="en-US" sz="800" b="1">
              <a:latin typeface="Calibri" pitchFamily="34" charset="0"/>
            </a:endParaRPr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4443413" y="2889250"/>
            <a:ext cx="585787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 b="1" dirty="0">
                <a:latin typeface="Calibri" pitchFamily="34" charset="0"/>
              </a:rPr>
              <a:t>MONT</a:t>
            </a:r>
          </a:p>
          <a:p>
            <a:pPr algn="ctr"/>
            <a:r>
              <a:rPr lang="en-US" altLang="en-US" sz="1000" b="1" dirty="0">
                <a:latin typeface="Calibri" pitchFamily="34" charset="0"/>
              </a:rPr>
              <a:t>EOC</a:t>
            </a:r>
            <a:endParaRPr lang="en-US" altLang="en-US" sz="800" b="1" dirty="0">
              <a:latin typeface="Calibri" pitchFamily="34" charset="0"/>
            </a:endParaRPr>
          </a:p>
        </p:txBody>
      </p:sp>
      <p:sp>
        <p:nvSpPr>
          <p:cNvPr id="19461" name="TextBox 7"/>
          <p:cNvSpPr txBox="1">
            <a:spLocks noChangeArrowheads="1"/>
          </p:cNvSpPr>
          <p:nvPr/>
        </p:nvSpPr>
        <p:spPr bwMode="auto">
          <a:xfrm>
            <a:off x="5127625" y="3648075"/>
            <a:ext cx="469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PRGE</a:t>
            </a:r>
          </a:p>
          <a:p>
            <a:pPr algn="ctr"/>
            <a:r>
              <a:rPr lang="en-US" altLang="en-US" sz="1000" b="1">
                <a:latin typeface="Calibri" pitchFamily="34" charset="0"/>
              </a:rPr>
              <a:t>EOC</a:t>
            </a:r>
            <a:endParaRPr lang="en-US" altLang="en-US" sz="800" b="1">
              <a:latin typeface="Calibri" pitchFamily="34" charset="0"/>
            </a:endParaRPr>
          </a:p>
        </p:txBody>
      </p:sp>
      <p:sp>
        <p:nvSpPr>
          <p:cNvPr id="19462" name="TextBox 9"/>
          <p:cNvSpPr txBox="1">
            <a:spLocks noChangeArrowheads="1"/>
          </p:cNvSpPr>
          <p:nvPr/>
        </p:nvSpPr>
        <p:spPr bwMode="auto">
          <a:xfrm>
            <a:off x="4933950" y="4454525"/>
            <a:ext cx="469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CHAS</a:t>
            </a:r>
          </a:p>
          <a:p>
            <a:pPr algn="ctr"/>
            <a:r>
              <a:rPr lang="en-US" altLang="en-US" sz="1000" b="1">
                <a:latin typeface="Calibri" pitchFamily="34" charset="0"/>
              </a:rPr>
              <a:t>EOC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5410200" y="3997325"/>
            <a:ext cx="161925" cy="29368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4918075" y="3098800"/>
            <a:ext cx="233363" cy="100013"/>
          </a:xfrm>
          <a:prstGeom prst="straightConnector1">
            <a:avLst/>
          </a:prstGeom>
          <a:ln w="254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392613" y="2174875"/>
            <a:ext cx="287337" cy="61913"/>
          </a:xfrm>
          <a:prstGeom prst="straightConnector1">
            <a:avLst/>
          </a:prstGeom>
          <a:ln w="25400"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6" name="TextBox 4"/>
          <p:cNvSpPr txBox="1">
            <a:spLocks noChangeArrowheads="1"/>
          </p:cNvSpPr>
          <p:nvPr/>
        </p:nvSpPr>
        <p:spPr bwMode="auto">
          <a:xfrm>
            <a:off x="3455988" y="1646238"/>
            <a:ext cx="5969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WASH</a:t>
            </a:r>
          </a:p>
          <a:p>
            <a:pPr algn="ctr"/>
            <a:r>
              <a:rPr lang="en-US" altLang="en-US" sz="1000" b="1">
                <a:latin typeface="Calibri" pitchFamily="34" charset="0"/>
              </a:rPr>
              <a:t>EOC</a:t>
            </a:r>
            <a:endParaRPr lang="en-US" altLang="en-US" sz="800" b="1">
              <a:latin typeface="Calibri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560763" y="2000250"/>
            <a:ext cx="111125" cy="201613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8" name="TextBox 4"/>
          <p:cNvSpPr txBox="1">
            <a:spLocks noChangeArrowheads="1"/>
          </p:cNvSpPr>
          <p:nvPr/>
        </p:nvSpPr>
        <p:spPr bwMode="auto">
          <a:xfrm>
            <a:off x="582613" y="1866900"/>
            <a:ext cx="487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GARR</a:t>
            </a:r>
          </a:p>
          <a:p>
            <a:pPr algn="ctr"/>
            <a:r>
              <a:rPr lang="en-US" altLang="en-US" sz="1000" b="1">
                <a:latin typeface="Calibri" pitchFamily="34" charset="0"/>
              </a:rPr>
              <a:t>EOC</a:t>
            </a:r>
            <a:endParaRPr lang="en-US" altLang="en-US" sz="800" b="1">
              <a:latin typeface="Calibri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969963" y="1766888"/>
            <a:ext cx="306387" cy="180975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941388" y="2114550"/>
            <a:ext cx="163512" cy="161925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525463" y="2211388"/>
            <a:ext cx="169862" cy="327025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42925" y="1706563"/>
            <a:ext cx="173038" cy="22225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3302000" y="1792288"/>
            <a:ext cx="279400" cy="41275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3919538" y="1747838"/>
            <a:ext cx="180975" cy="6350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3833813" y="2011363"/>
            <a:ext cx="9525" cy="295275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4241800" y="1806575"/>
            <a:ext cx="41275" cy="276225"/>
          </a:xfrm>
          <a:prstGeom prst="straightConnector1">
            <a:avLst/>
          </a:prstGeom>
          <a:ln w="25400"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4371975" y="2389188"/>
            <a:ext cx="239713" cy="163512"/>
          </a:xfrm>
          <a:prstGeom prst="straightConnector1">
            <a:avLst/>
          </a:prstGeom>
          <a:ln w="25400"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3913188" y="2414588"/>
            <a:ext cx="204787" cy="193675"/>
          </a:xfrm>
          <a:prstGeom prst="straightConnector1">
            <a:avLst/>
          </a:prstGeom>
          <a:ln w="25400"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4779963" y="3252788"/>
            <a:ext cx="100012" cy="204787"/>
          </a:xfrm>
          <a:prstGeom prst="straightConnector1">
            <a:avLst/>
          </a:prstGeom>
          <a:ln w="254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4141788" y="3063875"/>
            <a:ext cx="415925" cy="41275"/>
          </a:xfrm>
          <a:prstGeom prst="straightConnector1">
            <a:avLst/>
          </a:prstGeom>
          <a:ln w="254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694238" y="2674938"/>
            <a:ext cx="38100" cy="236537"/>
          </a:xfrm>
          <a:prstGeom prst="straightConnector1">
            <a:avLst/>
          </a:prstGeom>
          <a:ln w="254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V="1">
            <a:off x="5022850" y="3987800"/>
            <a:ext cx="228600" cy="22860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5173663" y="3430588"/>
            <a:ext cx="149225" cy="258762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4581525" y="4627563"/>
            <a:ext cx="401638" cy="20637"/>
          </a:xfrm>
          <a:prstGeom prst="straightConnector1">
            <a:avLst/>
          </a:prstGeom>
          <a:ln w="25400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H="1">
            <a:off x="5326063" y="4554538"/>
            <a:ext cx="255587" cy="17462"/>
          </a:xfrm>
          <a:prstGeom prst="straightConnector1">
            <a:avLst/>
          </a:prstGeom>
          <a:ln w="25400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H="1" flipV="1">
            <a:off x="5183188" y="4802188"/>
            <a:ext cx="103187" cy="285750"/>
          </a:xfrm>
          <a:prstGeom prst="straightConnector1">
            <a:avLst/>
          </a:prstGeom>
          <a:ln w="25400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5141913" y="4278313"/>
            <a:ext cx="19050" cy="234950"/>
          </a:xfrm>
          <a:prstGeom prst="straightConnector1">
            <a:avLst/>
          </a:prstGeom>
          <a:ln w="25400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8" name="TextBox 109"/>
          <p:cNvSpPr txBox="1">
            <a:spLocks noChangeArrowheads="1"/>
          </p:cNvSpPr>
          <p:nvPr/>
        </p:nvSpPr>
        <p:spPr bwMode="auto">
          <a:xfrm>
            <a:off x="1600200" y="36576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89" name="TextBox 7"/>
          <p:cNvSpPr txBox="1">
            <a:spLocks noChangeArrowheads="1"/>
          </p:cNvSpPr>
          <p:nvPr/>
        </p:nvSpPr>
        <p:spPr bwMode="auto">
          <a:xfrm>
            <a:off x="6532563" y="3810000"/>
            <a:ext cx="452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TALB</a:t>
            </a:r>
          </a:p>
          <a:p>
            <a:pPr algn="ctr"/>
            <a:r>
              <a:rPr lang="en-US" altLang="en-US" sz="1000" b="1">
                <a:latin typeface="Calibri" pitchFamily="34" charset="0"/>
              </a:rPr>
              <a:t>EOC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 flipH="1" flipV="1">
            <a:off x="6799263" y="4157663"/>
            <a:ext cx="90487" cy="228600"/>
          </a:xfrm>
          <a:prstGeom prst="straightConnector1">
            <a:avLst/>
          </a:pr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V="1">
            <a:off x="6345238" y="3983038"/>
            <a:ext cx="250825" cy="42862"/>
          </a:xfrm>
          <a:prstGeom prst="straightConnector1">
            <a:avLst/>
          </a:pr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 flipH="1">
            <a:off x="6856413" y="3635375"/>
            <a:ext cx="133350" cy="227013"/>
          </a:xfrm>
          <a:prstGeom prst="straightConnector1">
            <a:avLst/>
          </a:pr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93" name="TextBox 120"/>
          <p:cNvSpPr txBox="1">
            <a:spLocks noChangeArrowheads="1"/>
          </p:cNvSpPr>
          <p:nvPr/>
        </p:nvSpPr>
        <p:spPr bwMode="auto">
          <a:xfrm>
            <a:off x="136525" y="3505200"/>
            <a:ext cx="4206875" cy="156966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Survey Teams report Marker  observations to their local EOCs, or some central location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5410200" y="3459471"/>
            <a:ext cx="120650" cy="23495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95" name="TextBox 38"/>
          <p:cNvSpPr txBox="1">
            <a:spLocks noChangeArrowheads="1"/>
          </p:cNvSpPr>
          <p:nvPr/>
        </p:nvSpPr>
        <p:spPr bwMode="auto">
          <a:xfrm>
            <a:off x="990600" y="373063"/>
            <a:ext cx="7156450" cy="646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/>
              <a:t>Initial Marker Observations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769671-CAA3-724C-B2AF-F95275091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16E6D29A-A1B2-B678-086F-A202944FE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905000"/>
            <a:ext cx="585787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 b="1" dirty="0">
                <a:latin typeface="Calibri" pitchFamily="34" charset="0"/>
              </a:rPr>
              <a:t>HARF</a:t>
            </a:r>
          </a:p>
          <a:p>
            <a:pPr algn="ctr"/>
            <a:r>
              <a:rPr lang="en-US" altLang="en-US" sz="1000" b="1" dirty="0">
                <a:latin typeface="Calibri" pitchFamily="34" charset="0"/>
              </a:rPr>
              <a:t>EOC</a:t>
            </a:r>
            <a:endParaRPr lang="en-US" altLang="en-US" sz="800" b="1" dirty="0">
              <a:latin typeface="Calibri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7DEDD9-C096-201B-1A76-CB4B031009D9}"/>
              </a:ext>
            </a:extLst>
          </p:cNvPr>
          <p:cNvCxnSpPr>
            <a:cxnSpLocks/>
          </p:cNvCxnSpPr>
          <p:nvPr/>
        </p:nvCxnSpPr>
        <p:spPr>
          <a:xfrm>
            <a:off x="6114661" y="1754155"/>
            <a:ext cx="248816" cy="205274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9AB8724-EAE6-37F8-5910-35E4C0094D8A}"/>
              </a:ext>
            </a:extLst>
          </p:cNvPr>
          <p:cNvCxnSpPr>
            <a:cxnSpLocks/>
          </p:cNvCxnSpPr>
          <p:nvPr/>
        </p:nvCxnSpPr>
        <p:spPr>
          <a:xfrm flipH="1" flipV="1">
            <a:off x="6550090" y="2202024"/>
            <a:ext cx="193611" cy="154473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B6D4B77-B1B9-24A3-DE93-07F11127AC0B}"/>
              </a:ext>
            </a:extLst>
          </p:cNvPr>
          <p:cNvCxnSpPr>
            <a:cxnSpLocks/>
            <a:endCxn id="4" idx="2"/>
          </p:cNvCxnSpPr>
          <p:nvPr/>
        </p:nvCxnSpPr>
        <p:spPr>
          <a:xfrm flipV="1">
            <a:off x="6388894" y="2320925"/>
            <a:ext cx="0" cy="230187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2431BD9-E53C-F41B-3994-ADD9C5F05CE1}"/>
              </a:ext>
            </a:extLst>
          </p:cNvPr>
          <p:cNvSpPr txBox="1"/>
          <p:nvPr/>
        </p:nvSpPr>
        <p:spPr>
          <a:xfrm>
            <a:off x="4839480" y="2667000"/>
            <a:ext cx="7228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800" b="1" dirty="0">
                <a:latin typeface="Calibri" pitchFamily="34" charset="0"/>
              </a:rPr>
              <a:t>HOWA</a:t>
            </a:r>
          </a:p>
          <a:p>
            <a:pPr algn="ctr"/>
            <a:r>
              <a:rPr lang="en-US" altLang="en-US" sz="800" b="1" dirty="0">
                <a:latin typeface="Calibri" pitchFamily="34" charset="0"/>
              </a:rPr>
              <a:t>EOC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66B83D0-C619-2C86-4993-9190FBF35D99}"/>
              </a:ext>
            </a:extLst>
          </p:cNvPr>
          <p:cNvCxnSpPr>
            <a:cxnSpLocks/>
          </p:cNvCxnSpPr>
          <p:nvPr/>
        </p:nvCxnSpPr>
        <p:spPr>
          <a:xfrm>
            <a:off x="4802155" y="2581469"/>
            <a:ext cx="223935" cy="167951"/>
          </a:xfrm>
          <a:prstGeom prst="straightConnector1">
            <a:avLst/>
          </a:pr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22744FD-D3D3-C1E6-7427-8AA4F1D794AF}"/>
              </a:ext>
            </a:extLst>
          </p:cNvPr>
          <p:cNvCxnSpPr>
            <a:cxnSpLocks/>
          </p:cNvCxnSpPr>
          <p:nvPr/>
        </p:nvCxnSpPr>
        <p:spPr>
          <a:xfrm flipH="1" flipV="1">
            <a:off x="5216085" y="2953445"/>
            <a:ext cx="110128" cy="173536"/>
          </a:xfrm>
          <a:prstGeom prst="straightConnector1">
            <a:avLst/>
          </a:pr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C04C3A8-692B-16E9-03E7-E420C3BA83B5}"/>
              </a:ext>
            </a:extLst>
          </p:cNvPr>
          <p:cNvCxnSpPr>
            <a:cxnSpLocks/>
          </p:cNvCxnSpPr>
          <p:nvPr/>
        </p:nvCxnSpPr>
        <p:spPr>
          <a:xfrm flipH="1" flipV="1">
            <a:off x="5342899" y="2863340"/>
            <a:ext cx="196897" cy="53396"/>
          </a:xfrm>
          <a:prstGeom prst="straightConnector1">
            <a:avLst/>
          </a:pr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7B2A56BE-94CE-EA82-561E-178AFEF94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6942" y="4370953"/>
            <a:ext cx="4587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 dirty="0">
                <a:latin typeface="Calibri" pitchFamily="34" charset="0"/>
              </a:rPr>
              <a:t>CALV</a:t>
            </a:r>
          </a:p>
          <a:p>
            <a:pPr algn="ctr"/>
            <a:r>
              <a:rPr lang="en-US" altLang="en-US" sz="1000" b="1" dirty="0">
                <a:latin typeface="Calibri" pitchFamily="34" charset="0"/>
              </a:rPr>
              <a:t>EOC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219200"/>
            <a:ext cx="9167813" cy="5214938"/>
          </a:xfrm>
        </p:spPr>
      </p:pic>
      <p:sp>
        <p:nvSpPr>
          <p:cNvPr id="20483" name="TextBox 4"/>
          <p:cNvSpPr txBox="1">
            <a:spLocks noChangeArrowheads="1"/>
          </p:cNvSpPr>
          <p:nvPr/>
        </p:nvSpPr>
        <p:spPr bwMode="auto">
          <a:xfrm>
            <a:off x="3997325" y="2057400"/>
            <a:ext cx="458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FRED</a:t>
            </a:r>
          </a:p>
          <a:p>
            <a:pPr algn="ctr"/>
            <a:r>
              <a:rPr lang="en-US" altLang="en-US" sz="1000" b="1">
                <a:latin typeface="Calibri" pitchFamily="34" charset="0"/>
              </a:rPr>
              <a:t>EOC</a:t>
            </a:r>
            <a:endParaRPr lang="en-US" altLang="en-US" sz="800" b="1">
              <a:latin typeface="Calibri" pitchFamily="34" charset="0"/>
            </a:endParaRPr>
          </a:p>
        </p:txBody>
      </p:sp>
      <p:sp>
        <p:nvSpPr>
          <p:cNvPr id="20484" name="TextBox 6"/>
          <p:cNvSpPr txBox="1">
            <a:spLocks noChangeArrowheads="1"/>
          </p:cNvSpPr>
          <p:nvPr/>
        </p:nvSpPr>
        <p:spPr bwMode="auto">
          <a:xfrm>
            <a:off x="4443413" y="2889250"/>
            <a:ext cx="585787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MONT</a:t>
            </a:r>
          </a:p>
          <a:p>
            <a:pPr algn="ctr"/>
            <a:r>
              <a:rPr lang="en-US" altLang="en-US" sz="1000" b="1">
                <a:latin typeface="Calibri" pitchFamily="34" charset="0"/>
              </a:rPr>
              <a:t>EOC</a:t>
            </a:r>
            <a:endParaRPr lang="en-US" altLang="en-US" sz="800" b="1">
              <a:latin typeface="Calibri" pitchFamily="34" charset="0"/>
            </a:endParaRPr>
          </a:p>
        </p:txBody>
      </p:sp>
      <p:sp>
        <p:nvSpPr>
          <p:cNvPr id="20485" name="TextBox 7"/>
          <p:cNvSpPr txBox="1">
            <a:spLocks noChangeArrowheads="1"/>
          </p:cNvSpPr>
          <p:nvPr/>
        </p:nvSpPr>
        <p:spPr bwMode="auto">
          <a:xfrm>
            <a:off x="5127625" y="3648075"/>
            <a:ext cx="469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PRGE</a:t>
            </a:r>
          </a:p>
          <a:p>
            <a:pPr algn="ctr"/>
            <a:r>
              <a:rPr lang="en-US" altLang="en-US" sz="1000" b="1">
                <a:latin typeface="Calibri" pitchFamily="34" charset="0"/>
              </a:rPr>
              <a:t>EOC</a:t>
            </a:r>
            <a:endParaRPr lang="en-US" altLang="en-US" sz="800" b="1">
              <a:latin typeface="Calibri" pitchFamily="34" charset="0"/>
            </a:endParaRPr>
          </a:p>
        </p:txBody>
      </p:sp>
      <p:sp>
        <p:nvSpPr>
          <p:cNvPr id="20486" name="TextBox 9"/>
          <p:cNvSpPr txBox="1">
            <a:spLocks noChangeArrowheads="1"/>
          </p:cNvSpPr>
          <p:nvPr/>
        </p:nvSpPr>
        <p:spPr bwMode="auto">
          <a:xfrm>
            <a:off x="4933950" y="4454525"/>
            <a:ext cx="469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CHAS</a:t>
            </a:r>
          </a:p>
          <a:p>
            <a:pPr algn="ctr"/>
            <a:r>
              <a:rPr lang="en-US" altLang="en-US" sz="1000" b="1">
                <a:latin typeface="Calibri" pitchFamily="34" charset="0"/>
              </a:rPr>
              <a:t>EOC</a:t>
            </a:r>
          </a:p>
        </p:txBody>
      </p:sp>
      <p:sp>
        <p:nvSpPr>
          <p:cNvPr id="20487" name="TextBox 4"/>
          <p:cNvSpPr txBox="1">
            <a:spLocks noChangeArrowheads="1"/>
          </p:cNvSpPr>
          <p:nvPr/>
        </p:nvSpPr>
        <p:spPr bwMode="auto">
          <a:xfrm>
            <a:off x="3455988" y="1646238"/>
            <a:ext cx="5969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WASH</a:t>
            </a:r>
          </a:p>
          <a:p>
            <a:pPr algn="ctr"/>
            <a:r>
              <a:rPr lang="en-US" altLang="en-US" sz="1000" b="1">
                <a:latin typeface="Calibri" pitchFamily="34" charset="0"/>
              </a:rPr>
              <a:t>EOC</a:t>
            </a:r>
            <a:endParaRPr lang="en-US" altLang="en-US" sz="800" b="1">
              <a:latin typeface="Calibri" pitchFamily="34" charset="0"/>
            </a:endParaRPr>
          </a:p>
        </p:txBody>
      </p:sp>
      <p:sp>
        <p:nvSpPr>
          <p:cNvPr id="20488" name="TextBox 4"/>
          <p:cNvSpPr txBox="1">
            <a:spLocks noChangeArrowheads="1"/>
          </p:cNvSpPr>
          <p:nvPr/>
        </p:nvSpPr>
        <p:spPr bwMode="auto">
          <a:xfrm>
            <a:off x="582613" y="1866900"/>
            <a:ext cx="487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GARR</a:t>
            </a:r>
          </a:p>
          <a:p>
            <a:pPr algn="ctr"/>
            <a:r>
              <a:rPr lang="en-US" altLang="en-US" sz="1000" b="1">
                <a:latin typeface="Calibri" pitchFamily="34" charset="0"/>
              </a:rPr>
              <a:t>EOC</a:t>
            </a:r>
            <a:endParaRPr lang="en-US" altLang="en-US" sz="800" b="1">
              <a:latin typeface="Calibri" pitchFamily="34" charset="0"/>
            </a:endParaRPr>
          </a:p>
        </p:txBody>
      </p:sp>
      <p:sp>
        <p:nvSpPr>
          <p:cNvPr id="20489" name="TextBox 109"/>
          <p:cNvSpPr txBox="1">
            <a:spLocks noChangeArrowheads="1"/>
          </p:cNvSpPr>
          <p:nvPr/>
        </p:nvSpPr>
        <p:spPr bwMode="auto">
          <a:xfrm>
            <a:off x="1600200" y="36576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490" name="TextBox 7"/>
          <p:cNvSpPr txBox="1">
            <a:spLocks noChangeArrowheads="1"/>
          </p:cNvSpPr>
          <p:nvPr/>
        </p:nvSpPr>
        <p:spPr bwMode="auto">
          <a:xfrm>
            <a:off x="6530975" y="3810000"/>
            <a:ext cx="4572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 dirty="0">
                <a:latin typeface="Calibri" pitchFamily="34" charset="0"/>
              </a:rPr>
              <a:t>EDEC</a:t>
            </a:r>
          </a:p>
        </p:txBody>
      </p:sp>
      <p:sp>
        <p:nvSpPr>
          <p:cNvPr id="20491" name="TextBox 4"/>
          <p:cNvSpPr txBox="1">
            <a:spLocks noChangeArrowheads="1"/>
          </p:cNvSpPr>
          <p:nvPr/>
        </p:nvSpPr>
        <p:spPr bwMode="auto">
          <a:xfrm>
            <a:off x="1882775" y="1752600"/>
            <a:ext cx="5111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WDEC</a:t>
            </a:r>
            <a:endParaRPr lang="en-US" altLang="en-US" sz="800" b="1">
              <a:latin typeface="Calibri" pitchFamily="34" charset="0"/>
            </a:endParaRPr>
          </a:p>
        </p:txBody>
      </p:sp>
      <p:sp>
        <p:nvSpPr>
          <p:cNvPr id="20492" name="TextBox 4"/>
          <p:cNvSpPr txBox="1">
            <a:spLocks noChangeArrowheads="1"/>
          </p:cNvSpPr>
          <p:nvPr/>
        </p:nvSpPr>
        <p:spPr bwMode="auto">
          <a:xfrm>
            <a:off x="4959350" y="2662238"/>
            <a:ext cx="4619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CDEC</a:t>
            </a:r>
            <a:endParaRPr lang="en-US" altLang="en-US" sz="800" b="1">
              <a:latin typeface="Calibri" pitchFamily="34" charset="0"/>
            </a:endParaRPr>
          </a:p>
        </p:txBody>
      </p:sp>
      <p:sp>
        <p:nvSpPr>
          <p:cNvPr id="20493" name="TextBox 41"/>
          <p:cNvSpPr txBox="1">
            <a:spLocks noChangeArrowheads="1"/>
          </p:cNvSpPr>
          <p:nvPr/>
        </p:nvSpPr>
        <p:spPr bwMode="auto">
          <a:xfrm>
            <a:off x="609600" y="3419475"/>
            <a:ext cx="3733800" cy="92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ECs in their District send Summary</a:t>
            </a:r>
          </a:p>
          <a:p>
            <a:r>
              <a:rPr lang="en-US" dirty="0"/>
              <a:t>Marker reports to their District ECs</a:t>
            </a:r>
          </a:p>
          <a:p>
            <a:r>
              <a:rPr lang="en-US" dirty="0"/>
              <a:t>via Winlink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4894263" y="2860675"/>
            <a:ext cx="219075" cy="211138"/>
          </a:xfrm>
          <a:prstGeom prst="straightConnector1">
            <a:avLst/>
          </a:prstGeom>
          <a:ln w="254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082675" y="1916113"/>
            <a:ext cx="849313" cy="117475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2319338" y="1836738"/>
            <a:ext cx="1268412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2236788" y="1933575"/>
            <a:ext cx="1846262" cy="315913"/>
          </a:xfrm>
          <a:prstGeom prst="straightConnector1">
            <a:avLst/>
          </a:prstGeom>
          <a:ln w="25400"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5138738" y="2900363"/>
            <a:ext cx="26987" cy="1597025"/>
          </a:xfrm>
          <a:prstGeom prst="straightConnector1">
            <a:avLst/>
          </a:prstGeom>
          <a:ln w="25400">
            <a:solidFill>
              <a:srgbClr val="7030A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6775450" y="3309938"/>
            <a:ext cx="61913" cy="546100"/>
          </a:xfrm>
          <a:prstGeom prst="straightConnector1">
            <a:avLst/>
          </a:pr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5214938" y="2854325"/>
            <a:ext cx="136525" cy="83343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6769100" y="4013200"/>
            <a:ext cx="14288" cy="722313"/>
          </a:xfrm>
          <a:prstGeom prst="straightConnector1">
            <a:avLst/>
          </a:pr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6878638" y="4005263"/>
            <a:ext cx="600075" cy="1433512"/>
          </a:xfrm>
          <a:prstGeom prst="straightConnector1">
            <a:avLst/>
          </a:pr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3" name="TextBox 22"/>
          <p:cNvSpPr txBox="1">
            <a:spLocks noChangeArrowheads="1"/>
          </p:cNvSpPr>
          <p:nvPr/>
        </p:nvSpPr>
        <p:spPr bwMode="auto">
          <a:xfrm>
            <a:off x="1401763" y="373063"/>
            <a:ext cx="6319837" cy="646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/>
              <a:t>Secondary Reports to DECs </a:t>
            </a:r>
            <a:endParaRPr lang="en-US" sz="36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C7CF7D-A90A-B6B6-591C-5DB5CE5CC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32</a:t>
            </a:fld>
            <a:endParaRPr lang="en-US" altLang="en-US"/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A27D9F79-0E70-6788-6C2D-7E3B4340E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3613" y="1905000"/>
            <a:ext cx="585787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 b="1" dirty="0">
                <a:latin typeface="Calibri" pitchFamily="34" charset="0"/>
              </a:rPr>
              <a:t>HARF</a:t>
            </a:r>
          </a:p>
          <a:p>
            <a:pPr algn="ctr"/>
            <a:r>
              <a:rPr lang="en-US" altLang="en-US" sz="1000" b="1" dirty="0">
                <a:latin typeface="Calibri" pitchFamily="34" charset="0"/>
              </a:rPr>
              <a:t>EOC</a:t>
            </a:r>
            <a:endParaRPr lang="en-US" altLang="en-US" sz="800" b="1" dirty="0">
              <a:latin typeface="Calibri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F1C87AD-7163-33C4-206C-4D558F77C51F}"/>
              </a:ext>
            </a:extLst>
          </p:cNvPr>
          <p:cNvCxnSpPr>
            <a:cxnSpLocks/>
          </p:cNvCxnSpPr>
          <p:nvPr/>
        </p:nvCxnSpPr>
        <p:spPr>
          <a:xfrm flipH="1">
            <a:off x="5347855" y="2110856"/>
            <a:ext cx="801846" cy="671137"/>
          </a:xfrm>
          <a:prstGeom prst="straightConnector1">
            <a:avLst/>
          </a:pr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7">
            <a:extLst>
              <a:ext uri="{FF2B5EF4-FFF2-40B4-BE49-F238E27FC236}">
                <a16:creationId xmlns:a16="http://schemas.microsoft.com/office/drawing/2014/main" id="{3859DBD2-9BD0-CC35-1039-AB9D13453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6942" y="4370953"/>
            <a:ext cx="4587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 dirty="0">
                <a:latin typeface="Calibri" pitchFamily="34" charset="0"/>
              </a:rPr>
              <a:t>CALV</a:t>
            </a:r>
          </a:p>
          <a:p>
            <a:pPr algn="ctr"/>
            <a:r>
              <a:rPr lang="en-US" altLang="en-US" sz="1000" b="1" dirty="0">
                <a:latin typeface="Calibri" pitchFamily="34" charset="0"/>
              </a:rPr>
              <a:t>EOC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47A56AD-3716-A354-E5FA-92F8745BF94F}"/>
              </a:ext>
            </a:extLst>
          </p:cNvPr>
          <p:cNvCxnSpPr>
            <a:cxnSpLocks/>
          </p:cNvCxnSpPr>
          <p:nvPr/>
        </p:nvCxnSpPr>
        <p:spPr>
          <a:xfrm flipH="1" flipV="1">
            <a:off x="5346290" y="2890684"/>
            <a:ext cx="456177" cy="1497217"/>
          </a:xfrm>
          <a:prstGeom prst="straightConnector1">
            <a:avLst/>
          </a:pr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219200"/>
            <a:ext cx="9167813" cy="5214938"/>
          </a:xfrm>
        </p:spPr>
      </p:pic>
      <p:sp>
        <p:nvSpPr>
          <p:cNvPr id="21507" name="TextBox 109"/>
          <p:cNvSpPr txBox="1">
            <a:spLocks noChangeArrowheads="1"/>
          </p:cNvSpPr>
          <p:nvPr/>
        </p:nvSpPr>
        <p:spPr bwMode="auto">
          <a:xfrm>
            <a:off x="1600200" y="36576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508" name="TextBox 7"/>
          <p:cNvSpPr txBox="1">
            <a:spLocks noChangeArrowheads="1"/>
          </p:cNvSpPr>
          <p:nvPr/>
        </p:nvSpPr>
        <p:spPr bwMode="auto">
          <a:xfrm>
            <a:off x="6530975" y="3810000"/>
            <a:ext cx="4572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EDEC</a:t>
            </a:r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1882775" y="1752600"/>
            <a:ext cx="5111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WDEC</a:t>
            </a:r>
            <a:endParaRPr lang="en-US" altLang="en-US" sz="800" b="1">
              <a:latin typeface="Calibri" pitchFamily="34" charset="0"/>
            </a:endParaRPr>
          </a:p>
        </p:txBody>
      </p:sp>
      <p:sp>
        <p:nvSpPr>
          <p:cNvPr id="21510" name="TextBox 4"/>
          <p:cNvSpPr txBox="1">
            <a:spLocks noChangeArrowheads="1"/>
          </p:cNvSpPr>
          <p:nvPr/>
        </p:nvSpPr>
        <p:spPr bwMode="auto">
          <a:xfrm>
            <a:off x="4959350" y="2662238"/>
            <a:ext cx="4619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CDEC</a:t>
            </a:r>
            <a:endParaRPr lang="en-US" altLang="en-US" sz="800" b="1">
              <a:latin typeface="Calibri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301875" y="1895475"/>
            <a:ext cx="2930525" cy="1916113"/>
          </a:xfrm>
          <a:prstGeom prst="straightConnector1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200650" y="2852738"/>
            <a:ext cx="165100" cy="815975"/>
          </a:xfrm>
          <a:prstGeom prst="straightConnector1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5486400" y="3822700"/>
            <a:ext cx="1077913" cy="119063"/>
          </a:xfrm>
          <a:prstGeom prst="straightConnector1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4" name="TextBox 28"/>
          <p:cNvSpPr txBox="1">
            <a:spLocks noChangeArrowheads="1"/>
          </p:cNvSpPr>
          <p:nvPr/>
        </p:nvSpPr>
        <p:spPr bwMode="auto">
          <a:xfrm>
            <a:off x="533400" y="3419475"/>
            <a:ext cx="3581400" cy="92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DECs send their Summary</a:t>
            </a:r>
          </a:p>
          <a:p>
            <a:r>
              <a:rPr lang="en-US" dirty="0"/>
              <a:t>Marker reports to MDC SEC</a:t>
            </a:r>
          </a:p>
          <a:p>
            <a:r>
              <a:rPr lang="en-US" dirty="0"/>
              <a:t>via Winlink</a:t>
            </a:r>
          </a:p>
        </p:txBody>
      </p:sp>
      <p:sp>
        <p:nvSpPr>
          <p:cNvPr id="21515" name="TextBox 7"/>
          <p:cNvSpPr txBox="1">
            <a:spLocks noChangeArrowheads="1"/>
          </p:cNvSpPr>
          <p:nvPr/>
        </p:nvSpPr>
        <p:spPr bwMode="auto">
          <a:xfrm>
            <a:off x="5140325" y="3648075"/>
            <a:ext cx="44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>
                <a:latin typeface="Calibri" pitchFamily="34" charset="0"/>
              </a:rPr>
              <a:t>MDC</a:t>
            </a:r>
          </a:p>
          <a:p>
            <a:pPr algn="ctr"/>
            <a:r>
              <a:rPr lang="en-US" altLang="en-US" sz="1000" b="1">
                <a:latin typeface="Calibri" pitchFamily="34" charset="0"/>
              </a:rPr>
              <a:t>SEC</a:t>
            </a:r>
          </a:p>
        </p:txBody>
      </p:sp>
      <p:sp>
        <p:nvSpPr>
          <p:cNvPr id="21516" name="TextBox 11"/>
          <p:cNvSpPr txBox="1">
            <a:spLocks noChangeArrowheads="1"/>
          </p:cNvSpPr>
          <p:nvPr/>
        </p:nvSpPr>
        <p:spPr bwMode="auto">
          <a:xfrm>
            <a:off x="1574800" y="373063"/>
            <a:ext cx="5972175" cy="646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/>
              <a:t> </a:t>
            </a:r>
            <a:r>
              <a:rPr lang="en-US" sz="3600" b="1"/>
              <a:t>DEC Reports to MDC SEC</a:t>
            </a:r>
            <a:r>
              <a:rPr lang="en-US" sz="3200" b="1"/>
              <a:t> </a:t>
            </a:r>
            <a:endParaRPr lang="en-US" sz="32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859798-41A8-EF70-F614-5339E0744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Communications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Voice Circuits (Local):</a:t>
            </a:r>
          </a:p>
          <a:p>
            <a:pPr lvl="1" eaLnBrk="1" hangingPunct="1"/>
            <a:r>
              <a:rPr lang="en-US" altLang="en-US" dirty="0"/>
              <a:t>Local within your county use your repeaters</a:t>
            </a:r>
          </a:p>
          <a:p>
            <a:pPr eaLnBrk="1" hangingPunct="1"/>
            <a:r>
              <a:rPr lang="en-US" altLang="en-US" dirty="0"/>
              <a:t>Tracking </a:t>
            </a:r>
          </a:p>
          <a:p>
            <a:pPr lvl="1" eaLnBrk="1" hangingPunct="1"/>
            <a:r>
              <a:rPr lang="en-US" altLang="en-US" dirty="0"/>
              <a:t>APRS “RADAR” on 144.39 CTCSS 100.0</a:t>
            </a:r>
          </a:p>
          <a:p>
            <a:pPr lvl="1" eaLnBrk="1" hangingPunct="1"/>
            <a:r>
              <a:rPr lang="en-US" altLang="en-US" dirty="0"/>
              <a:t>Beacon 1/min &amp; </a:t>
            </a:r>
            <a:r>
              <a:rPr lang="en-US" altLang="en-US" b="1" dirty="0"/>
              <a:t>TURN UP THE VOLUMN!</a:t>
            </a:r>
          </a:p>
          <a:p>
            <a:pPr eaLnBrk="1" hangingPunct="1"/>
            <a:r>
              <a:rPr lang="en-US" altLang="en-US" dirty="0"/>
              <a:t>Digital Traffic:</a:t>
            </a:r>
          </a:p>
          <a:p>
            <a:pPr lvl="1" eaLnBrk="1" hangingPunct="1"/>
            <a:r>
              <a:rPr lang="en-US" altLang="en-US" dirty="0"/>
              <a:t>Your mode of choice within your jurisdiction</a:t>
            </a:r>
          </a:p>
          <a:p>
            <a:pPr lvl="1" eaLnBrk="1" hangingPunct="1"/>
            <a:r>
              <a:rPr lang="en-US" altLang="en-US" dirty="0"/>
              <a:t>WL2K P2P :  7.075MHz and/or 3.575 MHz (USB)</a:t>
            </a:r>
          </a:p>
          <a:p>
            <a:pPr lvl="1" eaLnBrk="1" hangingPunct="1"/>
            <a:r>
              <a:rPr lang="en-US" altLang="en-US" dirty="0"/>
              <a:t>WL2K Vara: Your gateway of choice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EB3195-F582-63CC-04E7-37102F3C1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34</a:t>
            </a:fld>
            <a:endParaRPr lang="en-US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Communications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Restrictions</a:t>
            </a:r>
          </a:p>
          <a:p>
            <a:pPr lvl="1"/>
            <a:r>
              <a:rPr lang="en-US" altLang="en-US" dirty="0"/>
              <a:t>Begin and end every communication with:</a:t>
            </a:r>
          </a:p>
          <a:p>
            <a:pPr lvl="2"/>
            <a:r>
              <a:rPr lang="en-US" altLang="en-US" b="1" dirty="0"/>
              <a:t>“This is a drill, this is a drill”</a:t>
            </a:r>
          </a:p>
          <a:p>
            <a:pPr lvl="1"/>
            <a:r>
              <a:rPr lang="en-US" altLang="en-US" dirty="0"/>
              <a:t>Traffic to the SEC at Command Central (MDCSEC)</a:t>
            </a:r>
          </a:p>
          <a:p>
            <a:pPr lvl="1"/>
            <a:r>
              <a:rPr lang="en-US" altLang="en-US" dirty="0"/>
              <a:t>Repeaters are functional</a:t>
            </a:r>
          </a:p>
          <a:p>
            <a:pPr lvl="1"/>
            <a:r>
              <a:rPr lang="en-US" altLang="en-US" dirty="0"/>
              <a:t>Packet Nodes are playing, but limited in number</a:t>
            </a:r>
          </a:p>
          <a:p>
            <a:pPr lvl="1"/>
            <a:r>
              <a:rPr lang="en-US" altLang="en-US" dirty="0"/>
              <a:t>Follow “comm chain of command”</a:t>
            </a:r>
          </a:p>
          <a:p>
            <a:pPr lvl="2"/>
            <a:r>
              <a:rPr lang="en-US" altLang="en-US" dirty="0"/>
              <a:t>Reply to originator unless otherwise told</a:t>
            </a:r>
          </a:p>
          <a:p>
            <a:pPr lvl="2"/>
            <a:r>
              <a:rPr lang="en-US" altLang="en-US" dirty="0"/>
              <a:t>Be mindful of ‘copy to’ traffic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E5131D-708B-CB76-0F46-B57403965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35</a:t>
            </a:fld>
            <a:endParaRPr lang="en-US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C0942-5F01-A34B-6DA9-A327B185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Safety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418A3-414E-4DF0-7EFE-96384889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should not be any Markers selected to be of any danger to you</a:t>
            </a:r>
          </a:p>
          <a:p>
            <a:r>
              <a:rPr lang="en-US" dirty="0"/>
              <a:t>Be mindful of vehicle traffic</a:t>
            </a:r>
          </a:p>
          <a:p>
            <a:r>
              <a:rPr lang="en-US" dirty="0"/>
              <a:t>Driver does not leave the vehicle</a:t>
            </a:r>
          </a:p>
          <a:p>
            <a:r>
              <a:rPr lang="en-US" dirty="0"/>
              <a:t>Wear your ARES yellow vest and hard hat</a:t>
            </a:r>
          </a:p>
          <a:p>
            <a:r>
              <a:rPr lang="en-US" dirty="0"/>
              <a:t>Have the SET Plan on a clipboard</a:t>
            </a:r>
          </a:p>
          <a:p>
            <a:pPr lvl="1"/>
            <a:r>
              <a:rPr lang="en-US" dirty="0"/>
              <a:t>Looks professional!</a:t>
            </a:r>
          </a:p>
          <a:p>
            <a:r>
              <a:rPr lang="en-US" dirty="0"/>
              <a:t>Everybody will get home safely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70CC45-8A22-7D9B-392E-24A052CA9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4563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96DC8-62A4-90B2-3344-AED38D89A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Cautions &amp;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E44AE-9CD2-B2BC-7FB2-D4D0F3E71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/>
              <a:t>Be quick about your business</a:t>
            </a:r>
          </a:p>
          <a:p>
            <a:r>
              <a:rPr lang="en-US" dirty="0"/>
              <a:t>One person takes photos</a:t>
            </a:r>
          </a:p>
          <a:p>
            <a:pPr lvl="1"/>
            <a:r>
              <a:rPr lang="en-US" dirty="0"/>
              <a:t>Take several photos with cell phone; send the best</a:t>
            </a:r>
          </a:p>
          <a:p>
            <a:r>
              <a:rPr lang="en-US" dirty="0"/>
              <a:t>The other verifies GPS coordinates from cellphone app or handheld GPS device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12688E-250E-BC1D-29C5-263356D2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82998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/>
          <a:lstStyle/>
          <a:p>
            <a:r>
              <a:rPr lang="en-US" sz="3200" b="1" dirty="0"/>
              <a:t>ARRL SET Reporting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762000"/>
          <a:ext cx="8229600" cy="562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Computation</a:t>
                      </a:r>
                      <a:r>
                        <a:rPr lang="en-US" sz="1200" baseline="0" dirty="0"/>
                        <a:t> of Score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Multiplier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Number participated: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Number new hams (licensed</a:t>
                      </a:r>
                      <a:r>
                        <a:rPr lang="en-US" sz="1200" baseline="0" dirty="0"/>
                        <a:t> since 2010)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Number  formal 3</a:t>
                      </a:r>
                      <a:r>
                        <a:rPr lang="en-US" sz="1200" baseline="30000" dirty="0"/>
                        <a:t>rd</a:t>
                      </a:r>
                      <a:r>
                        <a:rPr lang="en-US" sz="1200" dirty="0"/>
                        <a:t> party written traffic messages originated or delivered during SET on behalf</a:t>
                      </a:r>
                      <a:r>
                        <a:rPr lang="en-US" sz="1200" baseline="0" dirty="0"/>
                        <a:t> of served agencies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Were TACTICAL </a:t>
                      </a:r>
                      <a:r>
                        <a:rPr lang="en-US" sz="1200" dirty="0" err="1"/>
                        <a:t>comms</a:t>
                      </a:r>
                      <a:r>
                        <a:rPr lang="en-US" sz="1200" dirty="0"/>
                        <a:t> conducted on behalf of served agencies? (1 hr or more, 20 pts; ½ -</a:t>
                      </a:r>
                      <a:r>
                        <a:rPr lang="en-US" sz="1200" baseline="0" dirty="0"/>
                        <a:t> 1 hr, 10; less </a:t>
                      </a:r>
                      <a:r>
                        <a:rPr lang="en-US" sz="1200" baseline="0" dirty="0" err="1"/>
                        <a:t>tha</a:t>
                      </a:r>
                      <a:r>
                        <a:rPr lang="en-US" sz="1200" baseline="0" dirty="0"/>
                        <a:t> ½, 5 pts)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Number</a:t>
                      </a:r>
                      <a:r>
                        <a:rPr lang="en-US" sz="1200" baseline="0" dirty="0"/>
                        <a:t> of stations on emergency power during SET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Number of emergency powered repeaters</a:t>
                      </a:r>
                      <a:r>
                        <a:rPr lang="en-US" sz="1200" baseline="0" dirty="0"/>
                        <a:t> used during  SET</a:t>
                      </a:r>
                    </a:p>
                    <a:p>
                      <a:r>
                        <a:rPr lang="en-US" sz="1200" baseline="0" dirty="0"/>
                        <a:t>   Give repeater  call signs: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X10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 dual membership in ARES &amp; RACES actively encouraged? 10 pts if YES.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Was  liaison maintained during SET with NTS section or local Net?  </a:t>
                      </a:r>
                      <a:r>
                        <a:rPr lang="en-US" sz="1200" baseline="0" dirty="0"/>
                        <a:t> If YES, score 10 pts.      Give call signs of liaison station(s)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Were digital modes utilized at any time during SET? If YES,</a:t>
                      </a:r>
                      <a:r>
                        <a:rPr lang="en-US" sz="1200" baseline="0" dirty="0"/>
                        <a:t> score 10 pts.  Names the digital modes utilized: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Number of different agencies for which </a:t>
                      </a:r>
                      <a:r>
                        <a:rPr lang="en-US" sz="1200" dirty="0" err="1"/>
                        <a:t>comms</a:t>
                      </a:r>
                      <a:r>
                        <a:rPr lang="en-US" sz="1200" dirty="0"/>
                        <a:t> were handled?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Number of communities in which agencies were conducted.  (If none, score minus 10 pts).  List communities served: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X10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Was a press release submitted?  If YES, score 10 pts and attached</a:t>
                      </a:r>
                      <a:r>
                        <a:rPr lang="en-US" sz="1200" baseline="0" dirty="0"/>
                        <a:t> a copy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Bonus: New for 2015???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DF9413-703A-4646-B5D2-689E504DE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38</a:t>
            </a:fld>
            <a:endParaRPr lang="en-US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685800"/>
          </a:xfrm>
        </p:spPr>
        <p:txBody>
          <a:bodyPr/>
          <a:lstStyle/>
          <a:p>
            <a:pPr>
              <a:defRPr/>
            </a:pPr>
            <a:r>
              <a:rPr lang="en-US" dirty="0"/>
              <a:t>A Graphical Summary</a:t>
            </a:r>
          </a:p>
        </p:txBody>
      </p:sp>
      <p:sp>
        <p:nvSpPr>
          <p:cNvPr id="25603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b="1" dirty="0"/>
              <a:t>APRS &amp; WL2K</a:t>
            </a:r>
            <a:br>
              <a:rPr lang="en-US" b="1" dirty="0"/>
            </a:br>
            <a:r>
              <a:rPr lang="en-US" b="1" dirty="0"/>
              <a:t>Working Together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830D0-26B0-1D8A-EB96-889D9C0DC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MDC Section SET Planning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0CB19-54A4-90B1-883A-2C061C9BE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801688"/>
            <a:r>
              <a:rPr lang="en-US" dirty="0"/>
              <a:t>AB3WG	Chris	MDC SM</a:t>
            </a:r>
          </a:p>
          <a:p>
            <a:pPr defTabSz="801688"/>
            <a:r>
              <a:rPr lang="en-US" dirty="0"/>
              <a:t>WB3KAS	Jim		MDC SEC (Lead)</a:t>
            </a:r>
          </a:p>
          <a:p>
            <a:pPr defTabSz="801688"/>
            <a:r>
              <a:rPr lang="en-US" dirty="0"/>
              <a:t>KG4WWH	Adam	ASEC</a:t>
            </a:r>
          </a:p>
          <a:p>
            <a:pPr defTabSz="801688"/>
            <a:r>
              <a:rPr lang="en-US" dirty="0"/>
              <a:t>KC3IEI 		Nate		ASEC</a:t>
            </a:r>
          </a:p>
          <a:p>
            <a:pPr defTabSz="801688"/>
            <a:r>
              <a:rPr lang="en-US" dirty="0"/>
              <a:t>KC3VJS 		Doug	BWA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7EB8B-0CD7-3C18-12BA-3B51E5EBF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02258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r>
              <a:rPr lang="en-US" sz="8800" b="1"/>
              <a:t>Caution</a:t>
            </a:r>
            <a:endParaRPr lang="en-US" b="1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en-US" dirty="0"/>
              <a:t>What You are About to See May</a:t>
            </a:r>
          </a:p>
          <a:p>
            <a:pPr>
              <a:defRPr/>
            </a:pPr>
            <a:r>
              <a:rPr lang="en-US" dirty="0"/>
              <a:t>Seem Extremely </a:t>
            </a:r>
            <a:r>
              <a:rPr lang="en-US" b="1" i="1" dirty="0"/>
              <a:t>Graphical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Maryland – DC Section</a:t>
            </a:r>
          </a:p>
        </p:txBody>
      </p:sp>
      <p:pic>
        <p:nvPicPr>
          <p:cNvPr id="33795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2450" y="1600200"/>
            <a:ext cx="8039100" cy="4572000"/>
          </a:xfrm>
        </p:spPr>
      </p:pic>
      <p:sp>
        <p:nvSpPr>
          <p:cNvPr id="16" name="Explosion 1 15"/>
          <p:cNvSpPr/>
          <p:nvPr/>
        </p:nvSpPr>
        <p:spPr>
          <a:xfrm>
            <a:off x="5210175" y="3962400"/>
            <a:ext cx="76200" cy="7620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010150" y="3786188"/>
            <a:ext cx="471488" cy="431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b="1" dirty="0"/>
              <a:t>MDC</a:t>
            </a:r>
          </a:p>
          <a:p>
            <a:pPr algn="ctr">
              <a:defRPr/>
            </a:pPr>
            <a:r>
              <a:rPr lang="en-US" sz="1050" b="1" dirty="0"/>
              <a:t>SEC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2362200" y="2209800"/>
            <a:ext cx="2743200" cy="1676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6" idx="0"/>
          </p:cNvCxnSpPr>
          <p:nvPr/>
        </p:nvCxnSpPr>
        <p:spPr>
          <a:xfrm flipH="1" flipV="1">
            <a:off x="4724400" y="3276600"/>
            <a:ext cx="522288" cy="509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6" idx="3"/>
          </p:cNvCxnSpPr>
          <p:nvPr/>
        </p:nvCxnSpPr>
        <p:spPr>
          <a:xfrm flipV="1">
            <a:off x="5481638" y="3943350"/>
            <a:ext cx="947737" cy="587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2" name="TextBox 7"/>
          <p:cNvSpPr txBox="1">
            <a:spLocks noChangeArrowheads="1"/>
          </p:cNvSpPr>
          <p:nvPr/>
        </p:nvSpPr>
        <p:spPr bwMode="auto">
          <a:xfrm>
            <a:off x="6354763" y="3783013"/>
            <a:ext cx="4857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100" b="1">
                <a:latin typeface="Calibri" pitchFamily="34" charset="0"/>
              </a:rPr>
              <a:t>EDEC</a:t>
            </a:r>
          </a:p>
        </p:txBody>
      </p:sp>
      <p:sp>
        <p:nvSpPr>
          <p:cNvPr id="33803" name="TextBox 4"/>
          <p:cNvSpPr txBox="1">
            <a:spLocks noChangeArrowheads="1"/>
          </p:cNvSpPr>
          <p:nvPr/>
        </p:nvSpPr>
        <p:spPr bwMode="auto">
          <a:xfrm>
            <a:off x="2084388" y="2011363"/>
            <a:ext cx="5461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100" b="1" dirty="0">
                <a:latin typeface="Calibri" pitchFamily="34" charset="0"/>
              </a:rPr>
              <a:t>WDEC</a:t>
            </a:r>
            <a:endParaRPr lang="en-US" altLang="en-US" sz="1000" b="1" dirty="0">
              <a:latin typeface="Calibri" pitchFamily="34" charset="0"/>
            </a:endParaRPr>
          </a:p>
        </p:txBody>
      </p:sp>
      <p:sp>
        <p:nvSpPr>
          <p:cNvPr id="33804" name="TextBox 4"/>
          <p:cNvSpPr txBox="1">
            <a:spLocks noChangeArrowheads="1"/>
          </p:cNvSpPr>
          <p:nvPr/>
        </p:nvSpPr>
        <p:spPr bwMode="auto">
          <a:xfrm>
            <a:off x="4457700" y="3101975"/>
            <a:ext cx="49371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100" b="1">
                <a:latin typeface="Calibri" pitchFamily="34" charset="0"/>
              </a:rPr>
              <a:t>CDEC</a:t>
            </a:r>
          </a:p>
        </p:txBody>
      </p:sp>
      <p:sp>
        <p:nvSpPr>
          <p:cNvPr id="33806" name="TextBox 38"/>
          <p:cNvSpPr txBox="1">
            <a:spLocks noChangeArrowheads="1"/>
          </p:cNvSpPr>
          <p:nvPr/>
        </p:nvSpPr>
        <p:spPr bwMode="auto">
          <a:xfrm>
            <a:off x="1371600" y="3962400"/>
            <a:ext cx="2619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WL2K messages go out to</a:t>
            </a:r>
          </a:p>
          <a:p>
            <a:r>
              <a:rPr lang="en-US" b="1"/>
              <a:t>all three DECs requesting</a:t>
            </a:r>
          </a:p>
          <a:p>
            <a:r>
              <a:rPr lang="en-US" b="1"/>
              <a:t>assistance to support the</a:t>
            </a:r>
          </a:p>
          <a:p>
            <a:r>
              <a:rPr lang="en-US" b="1"/>
              <a:t>State.</a:t>
            </a:r>
          </a:p>
        </p:txBody>
      </p:sp>
      <p:sp>
        <p:nvSpPr>
          <p:cNvPr id="33807" name="Rectangle 39"/>
          <p:cNvSpPr>
            <a:spLocks noChangeArrowheads="1"/>
          </p:cNvSpPr>
          <p:nvPr/>
        </p:nvSpPr>
        <p:spPr bwMode="auto">
          <a:xfrm rot="2657447">
            <a:off x="4830763" y="3371850"/>
            <a:ext cx="4921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WL2K</a:t>
            </a:r>
            <a:endParaRPr lang="en-US" sz="1100"/>
          </a:p>
        </p:txBody>
      </p:sp>
      <p:sp>
        <p:nvSpPr>
          <p:cNvPr id="33808" name="Rectangle 40"/>
          <p:cNvSpPr>
            <a:spLocks noChangeArrowheads="1"/>
          </p:cNvSpPr>
          <p:nvPr/>
        </p:nvSpPr>
        <p:spPr bwMode="auto">
          <a:xfrm rot="2049728">
            <a:off x="3290888" y="2986088"/>
            <a:ext cx="4921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WL2K</a:t>
            </a:r>
            <a:endParaRPr lang="en-US" sz="1100"/>
          </a:p>
        </p:txBody>
      </p:sp>
      <p:sp>
        <p:nvSpPr>
          <p:cNvPr id="33809" name="Rectangle 42"/>
          <p:cNvSpPr>
            <a:spLocks noChangeArrowheads="1"/>
          </p:cNvSpPr>
          <p:nvPr/>
        </p:nvSpPr>
        <p:spPr bwMode="auto">
          <a:xfrm rot="-214962">
            <a:off x="5654675" y="3760788"/>
            <a:ext cx="4921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WL2K</a:t>
            </a:r>
            <a:endParaRPr lang="en-US" sz="11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89E1E-0FBB-8732-5104-1408D8AE0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41</a:t>
            </a:fld>
            <a:endParaRPr lang="en-US" alt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Maryland – DC Section</a:t>
            </a:r>
          </a:p>
        </p:txBody>
      </p:sp>
      <p:pic>
        <p:nvPicPr>
          <p:cNvPr id="36867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2450" y="1600200"/>
            <a:ext cx="8039100" cy="4572000"/>
          </a:xfrm>
        </p:spPr>
      </p:pic>
      <p:sp>
        <p:nvSpPr>
          <p:cNvPr id="16" name="Explosion 1 15"/>
          <p:cNvSpPr/>
          <p:nvPr/>
        </p:nvSpPr>
        <p:spPr>
          <a:xfrm>
            <a:off x="5210175" y="3962400"/>
            <a:ext cx="76200" cy="7620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010150" y="3786188"/>
            <a:ext cx="471488" cy="431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b="1" dirty="0"/>
              <a:t>MDC</a:t>
            </a:r>
          </a:p>
          <a:p>
            <a:pPr algn="ctr">
              <a:defRPr/>
            </a:pPr>
            <a:r>
              <a:rPr lang="en-US" sz="1050" b="1" dirty="0"/>
              <a:t>SEC</a:t>
            </a:r>
          </a:p>
        </p:txBody>
      </p:sp>
      <p:sp>
        <p:nvSpPr>
          <p:cNvPr id="36871" name="TextBox 7"/>
          <p:cNvSpPr txBox="1">
            <a:spLocks noChangeArrowheads="1"/>
          </p:cNvSpPr>
          <p:nvPr/>
        </p:nvSpPr>
        <p:spPr bwMode="auto">
          <a:xfrm>
            <a:off x="6661150" y="3581400"/>
            <a:ext cx="48736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100" b="1" dirty="0">
                <a:latin typeface="Calibri" pitchFamily="34" charset="0"/>
              </a:rPr>
              <a:t>EDEC</a:t>
            </a:r>
          </a:p>
        </p:txBody>
      </p:sp>
      <p:sp>
        <p:nvSpPr>
          <p:cNvPr id="36872" name="TextBox 4"/>
          <p:cNvSpPr txBox="1">
            <a:spLocks noChangeArrowheads="1"/>
          </p:cNvSpPr>
          <p:nvPr/>
        </p:nvSpPr>
        <p:spPr bwMode="auto">
          <a:xfrm>
            <a:off x="699252" y="3932238"/>
            <a:ext cx="249722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Data sent to </a:t>
            </a:r>
          </a:p>
          <a:p>
            <a:pPr algn="ctr"/>
            <a:r>
              <a:rPr lang="en-US" b="1" dirty="0"/>
              <a:t>DECs And MDC SEC </a:t>
            </a:r>
          </a:p>
          <a:p>
            <a:pPr algn="ctr"/>
            <a:r>
              <a:rPr lang="en-US" b="1" dirty="0"/>
              <a:t>via WL2K Vara HF</a:t>
            </a:r>
          </a:p>
          <a:p>
            <a:pPr algn="ctr"/>
            <a:r>
              <a:rPr lang="en-US" altLang="en-US" b="1" dirty="0">
                <a:latin typeface="Calibri" pitchFamily="34" charset="0"/>
              </a:rPr>
              <a:t>P2P: 7075KHz/3575KHz</a:t>
            </a:r>
          </a:p>
        </p:txBody>
      </p: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2408663" y="2286000"/>
            <a:ext cx="2650700" cy="172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>
            <a:off x="4756417" y="3288766"/>
            <a:ext cx="409308" cy="51170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77" name="TextBox 28"/>
          <p:cNvSpPr txBox="1">
            <a:spLocks noChangeArrowheads="1"/>
          </p:cNvSpPr>
          <p:nvPr/>
        </p:nvSpPr>
        <p:spPr bwMode="auto">
          <a:xfrm>
            <a:off x="4431175" y="3066610"/>
            <a:ext cx="58702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1" dirty="0"/>
              <a:t>CDEC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427663" y="3730625"/>
            <a:ext cx="1301750" cy="2492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D18C69-D4E6-75C8-CBF4-119A4D985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42</a:t>
            </a:fld>
            <a:endParaRPr lang="en-US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23C7C8-CF24-3A43-B39E-CC00DA88BBE5}"/>
              </a:ext>
            </a:extLst>
          </p:cNvPr>
          <p:cNvSpPr txBox="1"/>
          <p:nvPr/>
        </p:nvSpPr>
        <p:spPr>
          <a:xfrm>
            <a:off x="1327760" y="5334000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Maybe??</a:t>
            </a: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4E3683F3-0F82-6547-3335-4F9F3B4F8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4388" y="2011363"/>
            <a:ext cx="5461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100" b="1" dirty="0">
                <a:latin typeface="Calibri" pitchFamily="34" charset="0"/>
              </a:rPr>
              <a:t>WDEC</a:t>
            </a:r>
            <a:endParaRPr lang="en-US" altLang="en-US" sz="1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Maryland – DC Section</a:t>
            </a:r>
          </a:p>
        </p:txBody>
      </p:sp>
      <p:pic>
        <p:nvPicPr>
          <p:cNvPr id="35843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9300" y="1621122"/>
            <a:ext cx="8039100" cy="4572000"/>
          </a:xfrm>
        </p:spPr>
      </p:pic>
      <p:sp>
        <p:nvSpPr>
          <p:cNvPr id="16" name="Explosion 1 15"/>
          <p:cNvSpPr/>
          <p:nvPr/>
        </p:nvSpPr>
        <p:spPr>
          <a:xfrm>
            <a:off x="5210175" y="3962400"/>
            <a:ext cx="76200" cy="7620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010150" y="3786188"/>
            <a:ext cx="471488" cy="431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b="1" dirty="0"/>
              <a:t>MDC</a:t>
            </a:r>
          </a:p>
          <a:p>
            <a:pPr algn="ctr">
              <a:defRPr/>
            </a:pPr>
            <a:r>
              <a:rPr lang="en-US" sz="1050" b="1" dirty="0"/>
              <a:t>SEC</a:t>
            </a:r>
          </a:p>
        </p:txBody>
      </p:sp>
      <p:sp>
        <p:nvSpPr>
          <p:cNvPr id="35847" name="TextBox 7"/>
          <p:cNvSpPr txBox="1">
            <a:spLocks noChangeArrowheads="1"/>
          </p:cNvSpPr>
          <p:nvPr/>
        </p:nvSpPr>
        <p:spPr bwMode="auto">
          <a:xfrm>
            <a:off x="6037959" y="3880257"/>
            <a:ext cx="6733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200" b="1" dirty="0">
                <a:latin typeface="Calibri" pitchFamily="34" charset="0"/>
              </a:rPr>
              <a:t>W3GAC</a:t>
            </a:r>
          </a:p>
        </p:txBody>
      </p:sp>
      <p:sp>
        <p:nvSpPr>
          <p:cNvPr id="35848" name="TextBox 4"/>
          <p:cNvSpPr txBox="1">
            <a:spLocks noChangeArrowheads="1"/>
          </p:cNvSpPr>
          <p:nvPr/>
        </p:nvSpPr>
        <p:spPr bwMode="auto">
          <a:xfrm>
            <a:off x="1143000" y="3886200"/>
            <a:ext cx="15255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b="1" u="sng" dirty="0">
                <a:latin typeface="Calibri" pitchFamily="34" charset="0"/>
              </a:rPr>
              <a:t>APRS Tracking</a:t>
            </a:r>
          </a:p>
          <a:p>
            <a:r>
              <a:rPr lang="en-US" altLang="en-US" b="1" dirty="0">
                <a:latin typeface="Calibri" pitchFamily="34" charset="0"/>
              </a:rPr>
              <a:t>West: N3TCR</a:t>
            </a:r>
          </a:p>
          <a:p>
            <a:r>
              <a:rPr lang="en-US" altLang="en-US" b="1" dirty="0">
                <a:latin typeface="Calibri" pitchFamily="34" charset="0"/>
              </a:rPr>
              <a:t>Cent: ????</a:t>
            </a:r>
          </a:p>
          <a:p>
            <a:r>
              <a:rPr lang="en-US" altLang="en-US" b="1" dirty="0">
                <a:latin typeface="Calibri" pitchFamily="34" charset="0"/>
              </a:rPr>
              <a:t>East: W3GAC</a:t>
            </a:r>
          </a:p>
        </p:txBody>
      </p:sp>
      <p:cxnSp>
        <p:nvCxnSpPr>
          <p:cNvPr id="20" name="Straight Arrow Connector 19"/>
          <p:cNvCxnSpPr>
            <a:cxnSpLocks/>
          </p:cNvCxnSpPr>
          <p:nvPr/>
        </p:nvCxnSpPr>
        <p:spPr>
          <a:xfrm flipV="1">
            <a:off x="2612571" y="2704780"/>
            <a:ext cx="1490703" cy="118334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719388" y="3278188"/>
            <a:ext cx="1757362" cy="8064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2" name="TextBox 27"/>
          <p:cNvSpPr txBox="1">
            <a:spLocks noChangeArrowheads="1"/>
          </p:cNvSpPr>
          <p:nvPr/>
        </p:nvSpPr>
        <p:spPr bwMode="auto">
          <a:xfrm>
            <a:off x="3959196" y="2429436"/>
            <a:ext cx="6960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/>
              <a:t>N3TCR</a:t>
            </a:r>
            <a:endParaRPr lang="en-US" b="1" dirty="0"/>
          </a:p>
        </p:txBody>
      </p:sp>
      <p:sp>
        <p:nvSpPr>
          <p:cNvPr id="35853" name="TextBox 28"/>
          <p:cNvSpPr txBox="1">
            <a:spLocks noChangeArrowheads="1"/>
          </p:cNvSpPr>
          <p:nvPr/>
        </p:nvSpPr>
        <p:spPr bwMode="auto">
          <a:xfrm>
            <a:off x="4297363" y="3040063"/>
            <a:ext cx="5629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/>
              <a:t>????</a:t>
            </a:r>
            <a:endParaRPr lang="en-US" b="1" dirty="0"/>
          </a:p>
        </p:txBody>
      </p:sp>
      <p:cxnSp>
        <p:nvCxnSpPr>
          <p:cNvPr id="15" name="Straight Arrow Connector 14"/>
          <p:cNvCxnSpPr>
            <a:cxnSpLocks/>
          </p:cNvCxnSpPr>
          <p:nvPr/>
        </p:nvCxnSpPr>
        <p:spPr>
          <a:xfrm flipV="1">
            <a:off x="2732088" y="4025660"/>
            <a:ext cx="3392667" cy="4637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E83997-BDE9-5F07-C1D2-414EE26CD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43</a:t>
            </a:fld>
            <a:endParaRPr lang="en-US" altLang="en-US"/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AA6AB76C-6018-7A33-74E8-220947063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6512" y="4943207"/>
            <a:ext cx="1035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b="1" u="sng" dirty="0">
                <a:solidFill>
                  <a:srgbClr val="FF0000"/>
                </a:solidFill>
                <a:latin typeface="Calibri" pitchFamily="34" charset="0"/>
              </a:rPr>
              <a:t>Needs </a:t>
            </a:r>
          </a:p>
          <a:p>
            <a:r>
              <a:rPr lang="en-US" altLang="en-US" b="1" u="sng" dirty="0">
                <a:solidFill>
                  <a:srgbClr val="FF0000"/>
                </a:solidFill>
                <a:latin typeface="Calibri" pitchFamily="34" charset="0"/>
              </a:rPr>
              <a:t>updating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altLang="en-US" sz="4000" b="1" dirty="0"/>
              <a:t>Known Players as of Friday Night</a:t>
            </a:r>
            <a:br>
              <a:rPr lang="en-US" altLang="en-US" sz="4000" b="1" dirty="0"/>
            </a:br>
            <a:r>
              <a:rPr lang="en-US" altLang="en-US" sz="4000" b="1" dirty="0"/>
              <a:t>(2015)</a:t>
            </a:r>
          </a:p>
        </p:txBody>
      </p:sp>
      <p:pic>
        <p:nvPicPr>
          <p:cNvPr id="39939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23813" y="1262063"/>
            <a:ext cx="9167813" cy="5214937"/>
          </a:xfrm>
        </p:spPr>
      </p:pic>
      <p:sp>
        <p:nvSpPr>
          <p:cNvPr id="39940" name="TextBox 6"/>
          <p:cNvSpPr txBox="1">
            <a:spLocks noChangeArrowheads="1"/>
          </p:cNvSpPr>
          <p:nvPr/>
        </p:nvSpPr>
        <p:spPr bwMode="auto">
          <a:xfrm>
            <a:off x="4332288" y="3011488"/>
            <a:ext cx="638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MONT</a:t>
            </a:r>
            <a:endParaRPr lang="en-US" altLang="en-US" b="1"/>
          </a:p>
        </p:txBody>
      </p:sp>
      <p:sp>
        <p:nvSpPr>
          <p:cNvPr id="39941" name="TextBox 7"/>
          <p:cNvSpPr txBox="1">
            <a:spLocks noChangeArrowheads="1"/>
          </p:cNvSpPr>
          <p:nvPr/>
        </p:nvSpPr>
        <p:spPr bwMode="auto">
          <a:xfrm>
            <a:off x="5018088" y="3811588"/>
            <a:ext cx="6207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PRGE</a:t>
            </a:r>
            <a:endParaRPr lang="en-US" altLang="en-US" b="1"/>
          </a:p>
        </p:txBody>
      </p:sp>
      <p:sp>
        <p:nvSpPr>
          <p:cNvPr id="39942" name="TextBox 8"/>
          <p:cNvSpPr txBox="1">
            <a:spLocks noChangeArrowheads="1"/>
          </p:cNvSpPr>
          <p:nvPr/>
        </p:nvSpPr>
        <p:spPr bwMode="auto">
          <a:xfrm>
            <a:off x="5608638" y="4430713"/>
            <a:ext cx="5921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CALV</a:t>
            </a:r>
            <a:endParaRPr lang="en-US" altLang="en-US" b="1"/>
          </a:p>
        </p:txBody>
      </p:sp>
      <p:sp>
        <p:nvSpPr>
          <p:cNvPr id="39943" name="TextBox 9"/>
          <p:cNvSpPr txBox="1">
            <a:spLocks noChangeArrowheads="1"/>
          </p:cNvSpPr>
          <p:nvPr/>
        </p:nvSpPr>
        <p:spPr bwMode="auto">
          <a:xfrm>
            <a:off x="4754563" y="4459288"/>
            <a:ext cx="619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CHAS</a:t>
            </a:r>
            <a:endParaRPr lang="en-US" altLang="en-US" b="1"/>
          </a:p>
        </p:txBody>
      </p:sp>
      <p:sp>
        <p:nvSpPr>
          <p:cNvPr id="39944" name="TextBox 6"/>
          <p:cNvSpPr txBox="1">
            <a:spLocks noChangeArrowheads="1"/>
          </p:cNvSpPr>
          <p:nvPr/>
        </p:nvSpPr>
        <p:spPr bwMode="auto">
          <a:xfrm>
            <a:off x="3352800" y="1752600"/>
            <a:ext cx="6461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WASH</a:t>
            </a:r>
            <a:endParaRPr lang="en-US" altLang="en-US" b="1"/>
          </a:p>
        </p:txBody>
      </p:sp>
      <p:sp>
        <p:nvSpPr>
          <p:cNvPr id="39945" name="TextBox 7"/>
          <p:cNvSpPr txBox="1">
            <a:spLocks noChangeArrowheads="1"/>
          </p:cNvSpPr>
          <p:nvPr/>
        </p:nvSpPr>
        <p:spPr bwMode="auto">
          <a:xfrm>
            <a:off x="5486400" y="3200400"/>
            <a:ext cx="627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ANAR</a:t>
            </a:r>
            <a:endParaRPr lang="en-US" altLang="en-US" b="1"/>
          </a:p>
        </p:txBody>
      </p:sp>
      <p:sp>
        <p:nvSpPr>
          <p:cNvPr id="39946" name="TextBox 6"/>
          <p:cNvSpPr txBox="1">
            <a:spLocks noChangeArrowheads="1"/>
          </p:cNvSpPr>
          <p:nvPr/>
        </p:nvSpPr>
        <p:spPr bwMode="auto">
          <a:xfrm>
            <a:off x="487363" y="1828800"/>
            <a:ext cx="6365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GARR</a:t>
            </a:r>
            <a:endParaRPr lang="en-US" altLang="en-US" b="1"/>
          </a:p>
        </p:txBody>
      </p:sp>
      <p:sp>
        <p:nvSpPr>
          <p:cNvPr id="39948" name="TextBox 8"/>
          <p:cNvSpPr txBox="1">
            <a:spLocks noChangeArrowheads="1"/>
          </p:cNvSpPr>
          <p:nvPr/>
        </p:nvSpPr>
        <p:spPr bwMode="auto">
          <a:xfrm>
            <a:off x="6918325" y="3500438"/>
            <a:ext cx="6365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CARO</a:t>
            </a:r>
            <a:endParaRPr lang="en-US" altLang="en-US" b="1"/>
          </a:p>
        </p:txBody>
      </p:sp>
      <p:sp>
        <p:nvSpPr>
          <p:cNvPr id="39949" name="TextBox 6"/>
          <p:cNvSpPr txBox="1">
            <a:spLocks noChangeArrowheads="1"/>
          </p:cNvSpPr>
          <p:nvPr/>
        </p:nvSpPr>
        <p:spPr bwMode="auto">
          <a:xfrm>
            <a:off x="1782763" y="1752600"/>
            <a:ext cx="6524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200" b="1"/>
              <a:t>ALLE</a:t>
            </a:r>
            <a:endParaRPr lang="en-US" altLang="en-US" b="1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268C8A-9349-DDB7-C7F3-674483007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44</a:t>
            </a:fld>
            <a:endParaRPr lang="en-US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altLang="en-US" sz="4000" b="1" dirty="0"/>
              <a:t>Known Players as of August 15, 2015 Planning Meeting</a:t>
            </a:r>
          </a:p>
        </p:txBody>
      </p:sp>
      <p:pic>
        <p:nvPicPr>
          <p:cNvPr id="39939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23813" y="1262063"/>
            <a:ext cx="9167813" cy="5214937"/>
          </a:xfrm>
        </p:spPr>
      </p:pic>
      <p:sp>
        <p:nvSpPr>
          <p:cNvPr id="39940" name="TextBox 6"/>
          <p:cNvSpPr txBox="1">
            <a:spLocks noChangeArrowheads="1"/>
          </p:cNvSpPr>
          <p:nvPr/>
        </p:nvSpPr>
        <p:spPr bwMode="auto">
          <a:xfrm>
            <a:off x="4332288" y="3011488"/>
            <a:ext cx="638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MONT</a:t>
            </a:r>
            <a:endParaRPr lang="en-US" altLang="en-US" b="1"/>
          </a:p>
        </p:txBody>
      </p:sp>
      <p:sp>
        <p:nvSpPr>
          <p:cNvPr id="39941" name="TextBox 7"/>
          <p:cNvSpPr txBox="1">
            <a:spLocks noChangeArrowheads="1"/>
          </p:cNvSpPr>
          <p:nvPr/>
        </p:nvSpPr>
        <p:spPr bwMode="auto">
          <a:xfrm>
            <a:off x="5018088" y="3811588"/>
            <a:ext cx="6207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PRGE</a:t>
            </a:r>
            <a:endParaRPr lang="en-US" altLang="en-US" b="1"/>
          </a:p>
        </p:txBody>
      </p:sp>
      <p:sp>
        <p:nvSpPr>
          <p:cNvPr id="39942" name="TextBox 8"/>
          <p:cNvSpPr txBox="1">
            <a:spLocks noChangeArrowheads="1"/>
          </p:cNvSpPr>
          <p:nvPr/>
        </p:nvSpPr>
        <p:spPr bwMode="auto">
          <a:xfrm>
            <a:off x="5608638" y="4430713"/>
            <a:ext cx="5921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 dirty="0"/>
              <a:t>CALV</a:t>
            </a:r>
            <a:endParaRPr lang="en-US" altLang="en-US" b="1" dirty="0"/>
          </a:p>
        </p:txBody>
      </p:sp>
      <p:sp>
        <p:nvSpPr>
          <p:cNvPr id="39943" name="TextBox 9"/>
          <p:cNvSpPr txBox="1">
            <a:spLocks noChangeArrowheads="1"/>
          </p:cNvSpPr>
          <p:nvPr/>
        </p:nvSpPr>
        <p:spPr bwMode="auto">
          <a:xfrm>
            <a:off x="4754563" y="4459288"/>
            <a:ext cx="619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CHAS</a:t>
            </a:r>
            <a:endParaRPr lang="en-US" altLang="en-US" b="1"/>
          </a:p>
        </p:txBody>
      </p:sp>
      <p:sp>
        <p:nvSpPr>
          <p:cNvPr id="39944" name="TextBox 6"/>
          <p:cNvSpPr txBox="1">
            <a:spLocks noChangeArrowheads="1"/>
          </p:cNvSpPr>
          <p:nvPr/>
        </p:nvSpPr>
        <p:spPr bwMode="auto">
          <a:xfrm>
            <a:off x="3352800" y="1752600"/>
            <a:ext cx="6461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 dirty="0"/>
              <a:t>WASH</a:t>
            </a:r>
            <a:endParaRPr lang="en-US" altLang="en-US" b="1" dirty="0"/>
          </a:p>
        </p:txBody>
      </p:sp>
      <p:sp>
        <p:nvSpPr>
          <p:cNvPr id="39945" name="TextBox 7"/>
          <p:cNvSpPr txBox="1">
            <a:spLocks noChangeArrowheads="1"/>
          </p:cNvSpPr>
          <p:nvPr/>
        </p:nvSpPr>
        <p:spPr bwMode="auto">
          <a:xfrm>
            <a:off x="5486400" y="3200400"/>
            <a:ext cx="627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ANAR</a:t>
            </a:r>
            <a:endParaRPr lang="en-US" altLang="en-US" b="1"/>
          </a:p>
        </p:txBody>
      </p:sp>
      <p:sp>
        <p:nvSpPr>
          <p:cNvPr id="39946" name="TextBox 6"/>
          <p:cNvSpPr txBox="1">
            <a:spLocks noChangeArrowheads="1"/>
          </p:cNvSpPr>
          <p:nvPr/>
        </p:nvSpPr>
        <p:spPr bwMode="auto">
          <a:xfrm>
            <a:off x="487363" y="1828800"/>
            <a:ext cx="6365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GARR</a:t>
            </a:r>
            <a:endParaRPr lang="en-US" altLang="en-US" b="1"/>
          </a:p>
        </p:txBody>
      </p:sp>
      <p:sp>
        <p:nvSpPr>
          <p:cNvPr id="39948" name="TextBox 8"/>
          <p:cNvSpPr txBox="1">
            <a:spLocks noChangeArrowheads="1"/>
          </p:cNvSpPr>
          <p:nvPr/>
        </p:nvSpPr>
        <p:spPr bwMode="auto">
          <a:xfrm>
            <a:off x="6918325" y="3500438"/>
            <a:ext cx="6365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/>
              <a:t>CARO</a:t>
            </a:r>
            <a:endParaRPr lang="en-US" altLang="en-US" b="1"/>
          </a:p>
        </p:txBody>
      </p:sp>
      <p:sp>
        <p:nvSpPr>
          <p:cNvPr id="39949" name="TextBox 6"/>
          <p:cNvSpPr txBox="1">
            <a:spLocks noChangeArrowheads="1"/>
          </p:cNvSpPr>
          <p:nvPr/>
        </p:nvSpPr>
        <p:spPr bwMode="auto">
          <a:xfrm>
            <a:off x="1782763" y="1752600"/>
            <a:ext cx="6524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200" b="1"/>
              <a:t>ALLE</a:t>
            </a:r>
            <a:endParaRPr lang="en-US" altLang="en-US" b="1"/>
          </a:p>
        </p:txBody>
      </p:sp>
      <p:sp>
        <p:nvSpPr>
          <p:cNvPr id="14" name="TextBox 6"/>
          <p:cNvSpPr txBox="1">
            <a:spLocks noChangeArrowheads="1"/>
          </p:cNvSpPr>
          <p:nvPr/>
        </p:nvSpPr>
        <p:spPr bwMode="auto">
          <a:xfrm>
            <a:off x="838200" y="3733800"/>
            <a:ext cx="26797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600" b="1" dirty="0"/>
              <a:t>Two a additional counties</a:t>
            </a:r>
          </a:p>
          <a:p>
            <a:r>
              <a:rPr lang="en-US" altLang="en-US" sz="1600" b="1" dirty="0"/>
              <a:t>Added : CARR &amp; CECI</a:t>
            </a:r>
            <a:endParaRPr lang="en-US" altLang="en-US" sz="2400" b="1" dirty="0"/>
          </a:p>
        </p:txBody>
      </p:sp>
      <p:sp>
        <p:nvSpPr>
          <p:cNvPr id="17" name="TextBox 6"/>
          <p:cNvSpPr txBox="1">
            <a:spLocks noChangeArrowheads="1"/>
          </p:cNvSpPr>
          <p:nvPr/>
        </p:nvSpPr>
        <p:spPr bwMode="auto">
          <a:xfrm>
            <a:off x="4630705" y="1857142"/>
            <a:ext cx="6270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 dirty="0"/>
              <a:t>CARR</a:t>
            </a:r>
            <a:endParaRPr lang="en-US" altLang="en-US" b="1" dirty="0"/>
          </a:p>
        </p:txBody>
      </p:sp>
      <p:sp>
        <p:nvSpPr>
          <p:cNvPr id="18" name="TextBox 6"/>
          <p:cNvSpPr txBox="1">
            <a:spLocks noChangeArrowheads="1"/>
          </p:cNvSpPr>
          <p:nvPr/>
        </p:nvSpPr>
        <p:spPr bwMode="auto">
          <a:xfrm>
            <a:off x="6735730" y="1796901"/>
            <a:ext cx="5517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 dirty="0"/>
              <a:t>CECI</a:t>
            </a:r>
            <a:endParaRPr lang="en-US" altLang="en-US" b="1" dirty="0"/>
          </a:p>
        </p:txBody>
      </p:sp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5410200" y="4953000"/>
            <a:ext cx="6206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b="1" dirty="0"/>
              <a:t>STMA</a:t>
            </a:r>
            <a:endParaRPr lang="en-US" altLang="en-US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F12F11-EAEA-B7D5-4E36-69764B193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45</a:t>
            </a:fld>
            <a:endParaRPr lang="en-US" alt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Challenges/Issues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algn="ctr">
              <a:buFont typeface="Arial" charset="0"/>
              <a:buNone/>
            </a:pPr>
            <a:endParaRPr lang="en-US" sz="10000" dirty="0"/>
          </a:p>
          <a:p>
            <a:endParaRPr lang="en-US" dirty="0"/>
          </a:p>
        </p:txBody>
      </p:sp>
      <p:sp>
        <p:nvSpPr>
          <p:cNvPr id="41988" name="TextBox 3"/>
          <p:cNvSpPr txBox="1">
            <a:spLocks noChangeArrowheads="1"/>
          </p:cNvSpPr>
          <p:nvPr/>
        </p:nvSpPr>
        <p:spPr bwMode="auto">
          <a:xfrm>
            <a:off x="3762375" y="1916113"/>
            <a:ext cx="1611313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0"/>
              <a:t>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684471-1C3B-E10E-100F-3A315AC6B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46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Purpose of SET − General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953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“</a:t>
            </a:r>
            <a:r>
              <a:rPr lang="en-US" altLang="en-US" sz="2800" i="1" dirty="0"/>
              <a:t>A nationwide exercise in emergency communications</a:t>
            </a:r>
            <a:r>
              <a:rPr lang="en-US" altLang="en-US" sz="2800" dirty="0"/>
              <a:t>”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Discover strengths and weakness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dirty="0"/>
              <a:t>Build on strengths and mitigate weaknesses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Test </a:t>
            </a:r>
            <a:r>
              <a:rPr lang="en-US" altLang="en-US" sz="2800" dirty="0" err="1"/>
              <a:t>EmComm</a:t>
            </a:r>
            <a:r>
              <a:rPr lang="en-US" altLang="en-US" sz="2800" dirty="0"/>
              <a:t> under close-to-realistic conditions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Stress systems under heavy “traffic loads”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Practice working through the “confusion factor”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/>
              <a:t>Prepare for the, long overdue ‘big one’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E4E7B9-F59B-AB1E-EA22-A47CA231C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ABB97-36E7-AC62-F8C7-901502ED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BB084AC-C597-6103-004D-A2A7016CC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45312"/>
            <a:ext cx="8229600" cy="1752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/>
              <a:t>Example of Possible Traffic </a:t>
            </a:r>
          </a:p>
          <a:p>
            <a:pPr marL="0" indent="0" algn="ctr">
              <a:buNone/>
            </a:pPr>
            <a:r>
              <a:rPr lang="en-US" sz="4400" b="1" dirty="0"/>
              <a:t>Loads and the Confusion factor</a:t>
            </a:r>
          </a:p>
        </p:txBody>
      </p:sp>
    </p:spTree>
    <p:extLst>
      <p:ext uri="{BB962C8B-B14F-4D97-AF65-F5344CB8AC3E}">
        <p14:creationId xmlns:p14="http://schemas.microsoft.com/office/powerpoint/2010/main" val="2472936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9"/>
          <p:cNvSpPr txBox="1">
            <a:spLocks noChangeArrowheads="1"/>
          </p:cNvSpPr>
          <p:nvPr/>
        </p:nvSpPr>
        <p:spPr bwMode="auto">
          <a:xfrm>
            <a:off x="227013" y="1476375"/>
            <a:ext cx="5683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FRED</a:t>
            </a:r>
          </a:p>
          <a:p>
            <a:pPr algn="ctr"/>
            <a:r>
              <a:rPr lang="en-US" sz="1400" b="1"/>
              <a:t>ARES</a:t>
            </a:r>
          </a:p>
          <a:p>
            <a:pPr algn="ctr"/>
            <a:r>
              <a:rPr lang="en-US" sz="1200" b="1"/>
              <a:t>[ ? ]</a:t>
            </a:r>
            <a:endParaRPr lang="en-US" b="1"/>
          </a:p>
        </p:txBody>
      </p:sp>
      <p:sp>
        <p:nvSpPr>
          <p:cNvPr id="7171" name="TextBox 10"/>
          <p:cNvSpPr txBox="1">
            <a:spLocks noChangeArrowheads="1"/>
          </p:cNvSpPr>
          <p:nvPr/>
        </p:nvSpPr>
        <p:spPr bwMode="auto">
          <a:xfrm>
            <a:off x="727075" y="550863"/>
            <a:ext cx="1225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WN3R-10 Digi</a:t>
            </a:r>
          </a:p>
          <a:p>
            <a:pPr algn="ctr"/>
            <a:r>
              <a:rPr lang="en-US" sz="1400" b="1"/>
              <a:t>145.770</a:t>
            </a:r>
          </a:p>
        </p:txBody>
      </p:sp>
      <p:sp>
        <p:nvSpPr>
          <p:cNvPr id="7172" name="TextBox 11"/>
          <p:cNvSpPr txBox="1">
            <a:spLocks noChangeArrowheads="1"/>
          </p:cNvSpPr>
          <p:nvPr/>
        </p:nvSpPr>
        <p:spPr bwMode="auto">
          <a:xfrm>
            <a:off x="2011363" y="1577975"/>
            <a:ext cx="5683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DECT</a:t>
            </a:r>
          </a:p>
          <a:p>
            <a:pPr algn="ctr"/>
            <a:r>
              <a:rPr lang="en-US" sz="1200" b="1"/>
              <a:t>[ ? ]</a:t>
            </a:r>
            <a:endParaRPr lang="en-US" b="1"/>
          </a:p>
        </p:txBody>
      </p:sp>
      <p:cxnSp>
        <p:nvCxnSpPr>
          <p:cNvPr id="14" name="Straight Arrow Connector 13"/>
          <p:cNvCxnSpPr>
            <a:stCxn id="7170" idx="3"/>
            <a:endCxn id="7171" idx="2"/>
          </p:cNvCxnSpPr>
          <p:nvPr/>
        </p:nvCxnSpPr>
        <p:spPr>
          <a:xfrm flipV="1">
            <a:off x="795338" y="1074738"/>
            <a:ext cx="544512" cy="7556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171" idx="2"/>
            <a:endCxn id="7172" idx="1"/>
          </p:cNvCxnSpPr>
          <p:nvPr/>
        </p:nvCxnSpPr>
        <p:spPr>
          <a:xfrm>
            <a:off x="1339850" y="1074738"/>
            <a:ext cx="671513" cy="7493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5" name="TextBox 23"/>
          <p:cNvSpPr txBox="1">
            <a:spLocks noChangeArrowheads="1"/>
          </p:cNvSpPr>
          <p:nvPr/>
        </p:nvSpPr>
        <p:spPr bwMode="auto">
          <a:xfrm>
            <a:off x="4648200" y="574675"/>
            <a:ext cx="6445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LRH</a:t>
            </a:r>
          </a:p>
          <a:p>
            <a:pPr algn="ctr"/>
            <a:r>
              <a:rPr lang="en-US" sz="1200" b="1"/>
              <a:t>[WI3N]</a:t>
            </a:r>
            <a:endParaRPr lang="en-US" b="1"/>
          </a:p>
        </p:txBody>
      </p:sp>
      <p:cxnSp>
        <p:nvCxnSpPr>
          <p:cNvPr id="25" name="Straight Arrow Connector 24"/>
          <p:cNvCxnSpPr>
            <a:stCxn id="7172" idx="3"/>
            <a:endCxn id="7175" idx="1"/>
          </p:cNvCxnSpPr>
          <p:nvPr/>
        </p:nvCxnSpPr>
        <p:spPr>
          <a:xfrm flipV="1">
            <a:off x="2579688" y="820738"/>
            <a:ext cx="2068512" cy="100330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7" name="TextBox 28"/>
          <p:cNvSpPr txBox="1">
            <a:spLocks noChangeArrowheads="1"/>
          </p:cNvSpPr>
          <p:nvPr/>
        </p:nvSpPr>
        <p:spPr bwMode="auto">
          <a:xfrm>
            <a:off x="5259388" y="1901825"/>
            <a:ext cx="7413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W3CB</a:t>
            </a:r>
          </a:p>
          <a:p>
            <a:pPr algn="ctr"/>
            <a:r>
              <a:rPr lang="en-US" sz="1200" b="1"/>
              <a:t>3575KHz</a:t>
            </a:r>
            <a:endParaRPr lang="en-US" sz="1400" b="1"/>
          </a:p>
        </p:txBody>
      </p:sp>
      <p:cxnSp>
        <p:nvCxnSpPr>
          <p:cNvPr id="30" name="Straight Arrow Connector 29"/>
          <p:cNvCxnSpPr>
            <a:stCxn id="7172" idx="3"/>
            <a:endCxn id="7177" idx="1"/>
          </p:cNvCxnSpPr>
          <p:nvPr/>
        </p:nvCxnSpPr>
        <p:spPr>
          <a:xfrm>
            <a:off x="2579688" y="1824038"/>
            <a:ext cx="2679700" cy="3238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9" name="TextBox 33"/>
          <p:cNvSpPr txBox="1">
            <a:spLocks noChangeArrowheads="1"/>
          </p:cNvSpPr>
          <p:nvPr/>
        </p:nvSpPr>
        <p:spPr bwMode="auto">
          <a:xfrm>
            <a:off x="8153400" y="1874838"/>
            <a:ext cx="70485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CARO</a:t>
            </a:r>
          </a:p>
          <a:p>
            <a:pPr algn="ctr"/>
            <a:r>
              <a:rPr lang="en-US" sz="1200" b="1"/>
              <a:t>[N3TCR]</a:t>
            </a:r>
            <a:endParaRPr lang="en-US" sz="1400" b="1"/>
          </a:p>
        </p:txBody>
      </p:sp>
      <p:cxnSp>
        <p:nvCxnSpPr>
          <p:cNvPr id="35" name="Straight Arrow Connector 34"/>
          <p:cNvCxnSpPr>
            <a:stCxn id="7179" idx="1"/>
            <a:endCxn id="7262" idx="3"/>
          </p:cNvCxnSpPr>
          <p:nvPr/>
        </p:nvCxnSpPr>
        <p:spPr>
          <a:xfrm flipH="1">
            <a:off x="5534025" y="2122488"/>
            <a:ext cx="2619375" cy="10731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1" name="TextBox 40"/>
          <p:cNvSpPr txBox="1">
            <a:spLocks noChangeArrowheads="1"/>
          </p:cNvSpPr>
          <p:nvPr/>
        </p:nvSpPr>
        <p:spPr bwMode="auto">
          <a:xfrm rot="429801">
            <a:off x="3381375" y="1727200"/>
            <a:ext cx="771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WinMOR</a:t>
            </a:r>
          </a:p>
          <a:p>
            <a:r>
              <a:rPr lang="en-US" sz="1200" b="1"/>
              <a:t>3575KHz</a:t>
            </a:r>
            <a:endParaRPr lang="en-US" sz="1600" b="1"/>
          </a:p>
        </p:txBody>
      </p:sp>
      <p:sp>
        <p:nvSpPr>
          <p:cNvPr id="7182" name="TextBox 45"/>
          <p:cNvSpPr txBox="1">
            <a:spLocks noChangeArrowheads="1"/>
          </p:cNvSpPr>
          <p:nvPr/>
        </p:nvSpPr>
        <p:spPr bwMode="auto">
          <a:xfrm>
            <a:off x="6751638" y="1901825"/>
            <a:ext cx="7699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WinMOR</a:t>
            </a:r>
          </a:p>
          <a:p>
            <a:r>
              <a:rPr lang="en-US" sz="1200" b="1"/>
              <a:t>3575KHz</a:t>
            </a:r>
            <a:endParaRPr lang="en-US" sz="1600" b="1"/>
          </a:p>
        </p:txBody>
      </p:sp>
      <p:sp>
        <p:nvSpPr>
          <p:cNvPr id="7183" name="TextBox 47"/>
          <p:cNvSpPr txBox="1">
            <a:spLocks noChangeArrowheads="1"/>
          </p:cNvSpPr>
          <p:nvPr/>
        </p:nvSpPr>
        <p:spPr bwMode="auto">
          <a:xfrm rot="-1539728">
            <a:off x="3536950" y="974725"/>
            <a:ext cx="5238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/>
              <a:t>(P2P)</a:t>
            </a:r>
            <a:endParaRPr lang="en-US" b="1"/>
          </a:p>
        </p:txBody>
      </p:sp>
      <p:sp>
        <p:nvSpPr>
          <p:cNvPr id="7184" name="TextBox 51"/>
          <p:cNvSpPr txBox="1">
            <a:spLocks noChangeArrowheads="1"/>
          </p:cNvSpPr>
          <p:nvPr/>
        </p:nvSpPr>
        <p:spPr bwMode="auto">
          <a:xfrm>
            <a:off x="3810000" y="2816225"/>
            <a:ext cx="7905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MNB</a:t>
            </a:r>
          </a:p>
          <a:p>
            <a:pPr algn="ctr"/>
            <a:r>
              <a:rPr lang="en-US" sz="1200" b="1"/>
              <a:t>[KB3ZCO]</a:t>
            </a:r>
            <a:endParaRPr lang="en-US" b="1"/>
          </a:p>
        </p:txBody>
      </p:sp>
      <p:cxnSp>
        <p:nvCxnSpPr>
          <p:cNvPr id="53" name="Straight Arrow Connector 52"/>
          <p:cNvCxnSpPr>
            <a:stCxn id="7175" idx="2"/>
            <a:endCxn id="7184" idx="0"/>
          </p:cNvCxnSpPr>
          <p:nvPr/>
        </p:nvCxnSpPr>
        <p:spPr>
          <a:xfrm flipH="1">
            <a:off x="4205288" y="1066800"/>
            <a:ext cx="765175" cy="174942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6" name="TextBox 55"/>
          <p:cNvSpPr txBox="1">
            <a:spLocks noChangeArrowheads="1"/>
          </p:cNvSpPr>
          <p:nvPr/>
        </p:nvSpPr>
        <p:spPr bwMode="auto">
          <a:xfrm rot="-3790446">
            <a:off x="3887788" y="2332037"/>
            <a:ext cx="5222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(P2P)</a:t>
            </a:r>
            <a:endParaRPr lang="en-US" b="1"/>
          </a:p>
        </p:txBody>
      </p:sp>
      <p:sp>
        <p:nvSpPr>
          <p:cNvPr id="7187" name="TextBox 57"/>
          <p:cNvSpPr txBox="1">
            <a:spLocks noChangeArrowheads="1"/>
          </p:cNvSpPr>
          <p:nvPr/>
        </p:nvSpPr>
        <p:spPr bwMode="auto">
          <a:xfrm>
            <a:off x="5757863" y="4165600"/>
            <a:ext cx="1116012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Health Dept</a:t>
            </a:r>
          </a:p>
          <a:p>
            <a:r>
              <a:rPr lang="en-US" sz="1200" b="1"/>
              <a:t>[AB3NA]: 144</a:t>
            </a:r>
          </a:p>
          <a:p>
            <a:r>
              <a:rPr lang="en-US" sz="1200" b="1"/>
              <a:t>[N3XL]: 220</a:t>
            </a:r>
          </a:p>
          <a:p>
            <a:r>
              <a:rPr lang="en-US" sz="1200" b="1"/>
              <a:t>[KA4TMB]:440</a:t>
            </a:r>
          </a:p>
        </p:txBody>
      </p:sp>
      <p:sp>
        <p:nvSpPr>
          <p:cNvPr id="7188" name="TextBox 58"/>
          <p:cNvSpPr txBox="1">
            <a:spLocks noChangeArrowheads="1"/>
          </p:cNvSpPr>
          <p:nvPr/>
        </p:nvSpPr>
        <p:spPr bwMode="auto">
          <a:xfrm>
            <a:off x="4889500" y="5486400"/>
            <a:ext cx="7921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MSMHC</a:t>
            </a:r>
            <a:endParaRPr lang="en-US" sz="1200" b="1"/>
          </a:p>
          <a:p>
            <a:pPr algn="ctr"/>
            <a:r>
              <a:rPr lang="en-US" sz="1200" b="1"/>
              <a:t>[WB2IFS]</a:t>
            </a:r>
          </a:p>
        </p:txBody>
      </p:sp>
      <p:sp>
        <p:nvSpPr>
          <p:cNvPr id="7189" name="TextBox 59"/>
          <p:cNvSpPr txBox="1">
            <a:spLocks noChangeArrowheads="1"/>
          </p:cNvSpPr>
          <p:nvPr/>
        </p:nvSpPr>
        <p:spPr bwMode="auto">
          <a:xfrm>
            <a:off x="2590800" y="5791200"/>
            <a:ext cx="74771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FWMC</a:t>
            </a:r>
          </a:p>
          <a:p>
            <a:pPr algn="ctr"/>
            <a:r>
              <a:rPr lang="en-US" sz="1200" b="1"/>
              <a:t>[FWARC]</a:t>
            </a:r>
          </a:p>
          <a:p>
            <a:pPr algn="ctr"/>
            <a:r>
              <a:rPr lang="en-US" sz="1200" b="1"/>
              <a:t>[ ? ]</a:t>
            </a:r>
            <a:endParaRPr lang="en-US" b="1"/>
          </a:p>
        </p:txBody>
      </p:sp>
      <p:cxnSp>
        <p:nvCxnSpPr>
          <p:cNvPr id="63" name="Straight Arrow Connector 62"/>
          <p:cNvCxnSpPr>
            <a:stCxn id="7189" idx="3"/>
            <a:endCxn id="7188" idx="1"/>
          </p:cNvCxnSpPr>
          <p:nvPr/>
        </p:nvCxnSpPr>
        <p:spPr>
          <a:xfrm flipV="1">
            <a:off x="3338513" y="5732463"/>
            <a:ext cx="1550987" cy="3968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7188" idx="0"/>
            <a:endCxn id="7187" idx="2"/>
          </p:cNvCxnSpPr>
          <p:nvPr/>
        </p:nvCxnSpPr>
        <p:spPr>
          <a:xfrm flipV="1">
            <a:off x="5284788" y="5027613"/>
            <a:ext cx="1031875" cy="458787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2" name="TextBox 69"/>
          <p:cNvSpPr txBox="1">
            <a:spLocks noChangeArrowheads="1"/>
          </p:cNvSpPr>
          <p:nvPr/>
        </p:nvSpPr>
        <p:spPr bwMode="auto">
          <a:xfrm>
            <a:off x="4114800" y="4032250"/>
            <a:ext cx="7254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PGHC</a:t>
            </a:r>
          </a:p>
          <a:p>
            <a:pPr algn="ctr"/>
            <a:r>
              <a:rPr lang="en-US" sz="1200" b="1"/>
              <a:t>[N3ADF]</a:t>
            </a:r>
          </a:p>
        </p:txBody>
      </p:sp>
      <p:cxnSp>
        <p:nvCxnSpPr>
          <p:cNvPr id="75" name="Straight Arrow Connector 74"/>
          <p:cNvCxnSpPr>
            <a:stCxn id="7177" idx="2"/>
            <a:endCxn id="7187" idx="1"/>
          </p:cNvCxnSpPr>
          <p:nvPr/>
        </p:nvCxnSpPr>
        <p:spPr>
          <a:xfrm>
            <a:off x="5630863" y="2393950"/>
            <a:ext cx="127000" cy="22034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4" name="TextBox 77"/>
          <p:cNvSpPr txBox="1">
            <a:spLocks noChangeArrowheads="1"/>
          </p:cNvSpPr>
          <p:nvPr/>
        </p:nvSpPr>
        <p:spPr bwMode="auto">
          <a:xfrm>
            <a:off x="6229350" y="2468563"/>
            <a:ext cx="8286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DCH</a:t>
            </a:r>
          </a:p>
          <a:p>
            <a:pPr algn="ctr"/>
            <a:r>
              <a:rPr lang="en-US" sz="1200" b="1"/>
              <a:t>[WA3YTK]</a:t>
            </a:r>
            <a:endParaRPr lang="en-US" b="1"/>
          </a:p>
        </p:txBody>
      </p:sp>
      <p:cxnSp>
        <p:nvCxnSpPr>
          <p:cNvPr id="79" name="Straight Arrow Connector 78"/>
          <p:cNvCxnSpPr>
            <a:stCxn id="7194" idx="2"/>
            <a:endCxn id="7187" idx="0"/>
          </p:cNvCxnSpPr>
          <p:nvPr/>
        </p:nvCxnSpPr>
        <p:spPr>
          <a:xfrm flipH="1">
            <a:off x="6316663" y="2960688"/>
            <a:ext cx="327025" cy="1204912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7192" idx="3"/>
            <a:endCxn id="7187" idx="1"/>
          </p:cNvCxnSpPr>
          <p:nvPr/>
        </p:nvCxnSpPr>
        <p:spPr>
          <a:xfrm>
            <a:off x="4840288" y="4278313"/>
            <a:ext cx="917575" cy="319087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7" name="TextBox 87"/>
          <p:cNvSpPr txBox="1">
            <a:spLocks noChangeArrowheads="1"/>
          </p:cNvSpPr>
          <p:nvPr/>
        </p:nvSpPr>
        <p:spPr bwMode="auto">
          <a:xfrm>
            <a:off x="6062663" y="3141663"/>
            <a:ext cx="5222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/>
              <a:t>(P2P)</a:t>
            </a:r>
          </a:p>
          <a:p>
            <a:pPr algn="ctr"/>
            <a:r>
              <a:rPr lang="en-US" sz="1200" b="1"/>
              <a:t>220</a:t>
            </a:r>
            <a:endParaRPr lang="en-US" b="1"/>
          </a:p>
        </p:txBody>
      </p:sp>
      <p:sp>
        <p:nvSpPr>
          <p:cNvPr id="7198" name="TextBox 88"/>
          <p:cNvSpPr txBox="1">
            <a:spLocks noChangeArrowheads="1"/>
          </p:cNvSpPr>
          <p:nvPr/>
        </p:nvSpPr>
        <p:spPr bwMode="auto">
          <a:xfrm>
            <a:off x="4922838" y="4416425"/>
            <a:ext cx="5222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/>
              <a:t>(P2P)</a:t>
            </a:r>
          </a:p>
          <a:p>
            <a:pPr algn="ctr"/>
            <a:r>
              <a:rPr lang="en-US" sz="1200" b="1"/>
              <a:t>440</a:t>
            </a:r>
            <a:endParaRPr lang="en-US" b="1"/>
          </a:p>
        </p:txBody>
      </p:sp>
      <p:sp>
        <p:nvSpPr>
          <p:cNvPr id="7199" name="TextBox 89"/>
          <p:cNvSpPr txBox="1">
            <a:spLocks noChangeArrowheads="1"/>
          </p:cNvSpPr>
          <p:nvPr/>
        </p:nvSpPr>
        <p:spPr bwMode="auto">
          <a:xfrm>
            <a:off x="5334000" y="5033963"/>
            <a:ext cx="5222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/>
              <a:t>(P2P)</a:t>
            </a:r>
            <a:endParaRPr lang="en-US" b="1"/>
          </a:p>
        </p:txBody>
      </p:sp>
      <p:sp>
        <p:nvSpPr>
          <p:cNvPr id="7200" name="TextBox 90"/>
          <p:cNvSpPr txBox="1">
            <a:spLocks noChangeArrowheads="1"/>
          </p:cNvSpPr>
          <p:nvPr/>
        </p:nvSpPr>
        <p:spPr bwMode="auto">
          <a:xfrm>
            <a:off x="3621088" y="5667375"/>
            <a:ext cx="523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/>
              <a:t>(P2P)</a:t>
            </a:r>
            <a:endParaRPr lang="en-US" b="1"/>
          </a:p>
        </p:txBody>
      </p:sp>
      <p:sp>
        <p:nvSpPr>
          <p:cNvPr id="7201" name="TextBox 92"/>
          <p:cNvSpPr txBox="1">
            <a:spLocks noChangeArrowheads="1"/>
          </p:cNvSpPr>
          <p:nvPr/>
        </p:nvSpPr>
        <p:spPr bwMode="auto">
          <a:xfrm>
            <a:off x="7773988" y="4333875"/>
            <a:ext cx="9477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ARES EOC</a:t>
            </a:r>
          </a:p>
          <a:p>
            <a:pPr algn="ctr"/>
            <a:r>
              <a:rPr lang="en-US" sz="1400" b="1"/>
              <a:t>ICS</a:t>
            </a:r>
          </a:p>
          <a:p>
            <a:pPr algn="ctr"/>
            <a:r>
              <a:rPr lang="en-US" sz="1400" b="1"/>
              <a:t>[WB3KAS]</a:t>
            </a:r>
          </a:p>
          <a:p>
            <a:pPr algn="ctr"/>
            <a:r>
              <a:rPr lang="en-US" sz="1400" b="1"/>
              <a:t>KA3AHI</a:t>
            </a:r>
            <a:endParaRPr lang="en-US" b="1"/>
          </a:p>
        </p:txBody>
      </p:sp>
      <p:sp>
        <p:nvSpPr>
          <p:cNvPr id="7202" name="TextBox 93"/>
          <p:cNvSpPr txBox="1">
            <a:spLocks noChangeArrowheads="1"/>
          </p:cNvSpPr>
          <p:nvPr/>
        </p:nvSpPr>
        <p:spPr bwMode="auto">
          <a:xfrm>
            <a:off x="4892675" y="1476375"/>
            <a:ext cx="5222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/>
              <a:t>(P2P)</a:t>
            </a:r>
            <a:endParaRPr lang="en-US" b="1"/>
          </a:p>
        </p:txBody>
      </p:sp>
      <p:sp>
        <p:nvSpPr>
          <p:cNvPr id="7203" name="TextBox 94"/>
          <p:cNvSpPr txBox="1">
            <a:spLocks noChangeArrowheads="1"/>
          </p:cNvSpPr>
          <p:nvPr/>
        </p:nvSpPr>
        <p:spPr bwMode="auto">
          <a:xfrm>
            <a:off x="1100138" y="1354138"/>
            <a:ext cx="5222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/>
              <a:t>(P2P)</a:t>
            </a:r>
          </a:p>
        </p:txBody>
      </p:sp>
      <p:sp>
        <p:nvSpPr>
          <p:cNvPr id="7204" name="TextBox 96"/>
          <p:cNvSpPr txBox="1">
            <a:spLocks noChangeArrowheads="1"/>
          </p:cNvSpPr>
          <p:nvPr/>
        </p:nvSpPr>
        <p:spPr bwMode="auto">
          <a:xfrm>
            <a:off x="7848600" y="762000"/>
            <a:ext cx="630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BHC</a:t>
            </a:r>
          </a:p>
          <a:p>
            <a:pPr algn="ctr"/>
            <a:r>
              <a:rPr lang="en-US" sz="1200" b="1"/>
              <a:t>[N3CK]</a:t>
            </a:r>
            <a:endParaRPr lang="en-US" b="1"/>
          </a:p>
        </p:txBody>
      </p:sp>
      <p:cxnSp>
        <p:nvCxnSpPr>
          <p:cNvPr id="100" name="Straight Arrow Connector 99"/>
          <p:cNvCxnSpPr>
            <a:stCxn id="7204" idx="2"/>
            <a:endCxn id="7187" idx="0"/>
          </p:cNvCxnSpPr>
          <p:nvPr/>
        </p:nvCxnSpPr>
        <p:spPr>
          <a:xfrm flipH="1">
            <a:off x="6316663" y="1254125"/>
            <a:ext cx="1847850" cy="2911475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304800" y="5353050"/>
            <a:ext cx="1981200" cy="1446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100" b="1" dirty="0"/>
              <a:t>Notes:</a:t>
            </a:r>
          </a:p>
          <a:p>
            <a:pPr marL="228600" indent="-228600">
              <a:buFontTx/>
              <a:buAutoNum type="arabicPeriod"/>
              <a:defRPr/>
            </a:pPr>
            <a:r>
              <a:rPr lang="en-US" sz="1100" b="1" dirty="0"/>
              <a:t>All P2P frequencies are on 144 except as noted.</a:t>
            </a:r>
          </a:p>
          <a:p>
            <a:pPr marL="228600" indent="-228600">
              <a:buFontTx/>
              <a:buAutoNum type="arabicPeriod" startAt="2"/>
              <a:defRPr/>
            </a:pPr>
            <a:r>
              <a:rPr lang="en-US" sz="1100" b="1" dirty="0"/>
              <a:t>P2P receive frequencies</a:t>
            </a:r>
          </a:p>
          <a:p>
            <a:pPr marL="228600" indent="-228600">
              <a:defRPr/>
            </a:pPr>
            <a:r>
              <a:rPr lang="en-US" sz="1100" b="1" dirty="0"/>
              <a:t>      are posted in the PRGE </a:t>
            </a:r>
          </a:p>
          <a:p>
            <a:pPr>
              <a:defRPr/>
            </a:pPr>
            <a:r>
              <a:rPr lang="en-US" sz="1100" b="1" dirty="0"/>
              <a:t>      ARES ICS-205 Plan</a:t>
            </a:r>
          </a:p>
        </p:txBody>
      </p:sp>
      <p:cxnSp>
        <p:nvCxnSpPr>
          <p:cNvPr id="110" name="Straight Arrow Connector 109"/>
          <p:cNvCxnSpPr>
            <a:stCxn id="7175" idx="3"/>
            <a:endCxn id="7194" idx="0"/>
          </p:cNvCxnSpPr>
          <p:nvPr/>
        </p:nvCxnSpPr>
        <p:spPr>
          <a:xfrm>
            <a:off x="5292725" y="820738"/>
            <a:ext cx="1350963" cy="1647825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8" name="TextBox 112"/>
          <p:cNvSpPr txBox="1">
            <a:spLocks noChangeArrowheads="1"/>
          </p:cNvSpPr>
          <p:nvPr/>
        </p:nvSpPr>
        <p:spPr bwMode="auto">
          <a:xfrm>
            <a:off x="1455738" y="28575"/>
            <a:ext cx="6213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April </a:t>
            </a:r>
            <a:r>
              <a:rPr lang="en-US" sz="2400" b="1" i="1">
                <a:latin typeface="Franklin Gothic Demi" pitchFamily="34" charset="0"/>
              </a:rPr>
              <a:t>Operation Tsunami Comms</a:t>
            </a:r>
            <a:r>
              <a:rPr lang="en-US" sz="2400" b="1"/>
              <a:t> Hospital Plan</a:t>
            </a:r>
          </a:p>
        </p:txBody>
      </p:sp>
      <p:sp>
        <p:nvSpPr>
          <p:cNvPr id="7209" name="TextBox 113"/>
          <p:cNvSpPr txBox="1">
            <a:spLocks noChangeArrowheads="1"/>
          </p:cNvSpPr>
          <p:nvPr/>
        </p:nvSpPr>
        <p:spPr bwMode="auto">
          <a:xfrm>
            <a:off x="5791200" y="1219200"/>
            <a:ext cx="5222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/>
              <a:t>(P2P)</a:t>
            </a:r>
            <a:endParaRPr lang="en-US" b="1"/>
          </a:p>
        </p:txBody>
      </p:sp>
      <p:cxnSp>
        <p:nvCxnSpPr>
          <p:cNvPr id="49" name="Straight Arrow Connector 48"/>
          <p:cNvCxnSpPr>
            <a:stCxn id="7175" idx="2"/>
            <a:endCxn id="7192" idx="0"/>
          </p:cNvCxnSpPr>
          <p:nvPr/>
        </p:nvCxnSpPr>
        <p:spPr>
          <a:xfrm flipH="1">
            <a:off x="4476750" y="1066800"/>
            <a:ext cx="493713" cy="296545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11" name="TextBox 56"/>
          <p:cNvSpPr txBox="1">
            <a:spLocks noChangeArrowheads="1"/>
          </p:cNvSpPr>
          <p:nvPr/>
        </p:nvSpPr>
        <p:spPr bwMode="auto">
          <a:xfrm>
            <a:off x="7162800" y="2619375"/>
            <a:ext cx="5222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/>
              <a:t>(P2P)</a:t>
            </a:r>
            <a:endParaRPr lang="en-US" b="1"/>
          </a:p>
        </p:txBody>
      </p:sp>
      <p:sp>
        <p:nvSpPr>
          <p:cNvPr id="7212" name="TextBox 60"/>
          <p:cNvSpPr txBox="1">
            <a:spLocks noChangeArrowheads="1"/>
          </p:cNvSpPr>
          <p:nvPr/>
        </p:nvSpPr>
        <p:spPr bwMode="auto">
          <a:xfrm>
            <a:off x="5738813" y="2562225"/>
            <a:ext cx="5222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/>
              <a:t>(P2P)</a:t>
            </a:r>
            <a:endParaRPr lang="en-US" b="1"/>
          </a:p>
        </p:txBody>
      </p:sp>
      <p:cxnSp>
        <p:nvCxnSpPr>
          <p:cNvPr id="62" name="Straight Arrow Connector 61"/>
          <p:cNvCxnSpPr>
            <a:stCxn id="7194" idx="2"/>
            <a:endCxn id="7201" idx="0"/>
          </p:cNvCxnSpPr>
          <p:nvPr/>
        </p:nvCxnSpPr>
        <p:spPr>
          <a:xfrm>
            <a:off x="6643688" y="2960688"/>
            <a:ext cx="1603375" cy="1373187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14" name="TextBox 68"/>
          <p:cNvSpPr txBox="1">
            <a:spLocks noChangeArrowheads="1"/>
          </p:cNvSpPr>
          <p:nvPr/>
        </p:nvSpPr>
        <p:spPr bwMode="auto">
          <a:xfrm>
            <a:off x="7250113" y="3352800"/>
            <a:ext cx="5222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/>
              <a:t>(P2P)</a:t>
            </a:r>
            <a:endParaRPr lang="en-US" b="1"/>
          </a:p>
        </p:txBody>
      </p:sp>
      <p:cxnSp>
        <p:nvCxnSpPr>
          <p:cNvPr id="71" name="Straight Arrow Connector 70"/>
          <p:cNvCxnSpPr>
            <a:stCxn id="7187" idx="3"/>
            <a:endCxn id="7201" idx="1"/>
          </p:cNvCxnSpPr>
          <p:nvPr/>
        </p:nvCxnSpPr>
        <p:spPr>
          <a:xfrm>
            <a:off x="6873875" y="4597400"/>
            <a:ext cx="900113" cy="2127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6" name="Table 75"/>
          <p:cNvGraphicFramePr>
            <a:graphicFrameLocks noGrp="1"/>
          </p:cNvGraphicFramePr>
          <p:nvPr/>
        </p:nvGraphicFramePr>
        <p:xfrm>
          <a:off x="304800" y="2803525"/>
          <a:ext cx="3505199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5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Origination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Destination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Via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r>
                        <a:rPr lang="en-US" sz="800" dirty="0"/>
                        <a:t>BHC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PGCHD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Direct on 144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CARO</a:t>
                      </a:r>
                      <a:r>
                        <a:rPr lang="en-US" sz="800" baseline="0" dirty="0"/>
                        <a:t> </a:t>
                      </a:r>
                      <a:r>
                        <a:rPr lang="en-US" sz="800" baseline="0" dirty="0" err="1"/>
                        <a:t>cnty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KA3AHI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W3CB</a:t>
                      </a:r>
                      <a:r>
                        <a:rPr lang="en-US" sz="800" baseline="0" dirty="0"/>
                        <a:t> </a:t>
                      </a:r>
                      <a:r>
                        <a:rPr lang="en-US" sz="800" baseline="0" dirty="0">
                          <a:sym typeface="SymbolPS"/>
                        </a:rPr>
                        <a:t>PGCHDARES EOCKA3AHI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800" dirty="0"/>
                        <a:t>DECT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KA3AHI</a:t>
                      </a:r>
                    </a:p>
                    <a:p>
                      <a:r>
                        <a:rPr lang="en-US" sz="800" dirty="0"/>
                        <a:t>PGC HD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LRH</a:t>
                      </a:r>
                      <a:r>
                        <a:rPr lang="en-US" sz="800" baseline="0" dirty="0">
                          <a:sym typeface="SymbolPS"/>
                        </a:rPr>
                        <a:t>DCHARES EOCKA3AHI</a:t>
                      </a:r>
                    </a:p>
                    <a:p>
                      <a:r>
                        <a:rPr lang="en-US" sz="800" baseline="0" dirty="0">
                          <a:sym typeface="SymbolPS"/>
                        </a:rPr>
                        <a:t>W3CBPGCHD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r>
                        <a:rPr lang="en-US" sz="800" dirty="0"/>
                        <a:t>DCH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PGCHD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Direct</a:t>
                      </a:r>
                      <a:r>
                        <a:rPr lang="en-US" sz="800" baseline="0" dirty="0"/>
                        <a:t> on 220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FRED</a:t>
                      </a:r>
                      <a:r>
                        <a:rPr lang="en-US" sz="800" baseline="0" dirty="0"/>
                        <a:t> ARES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PGCHD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WN3R-10</a:t>
                      </a:r>
                      <a:r>
                        <a:rPr lang="en-US" sz="800" baseline="0" dirty="0">
                          <a:sym typeface="SymbolPS"/>
                        </a:rPr>
                        <a:t>DECTW3CBPGCHD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800" dirty="0"/>
                        <a:t>FWMC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PGCHD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MSMHC</a:t>
                      </a:r>
                      <a:r>
                        <a:rPr lang="en-US" sz="800" baseline="0" dirty="0">
                          <a:sym typeface="SymbolPS"/>
                        </a:rPr>
                        <a:t>PGCHD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800" dirty="0"/>
                        <a:t>LRH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MNB</a:t>
                      </a:r>
                    </a:p>
                    <a:p>
                      <a:r>
                        <a:rPr lang="en-US" sz="800" dirty="0"/>
                        <a:t>PGCHD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Direct  on 144</a:t>
                      </a:r>
                    </a:p>
                    <a:p>
                      <a:r>
                        <a:rPr lang="en-US" sz="800" dirty="0"/>
                        <a:t>PGHC</a:t>
                      </a:r>
                      <a:r>
                        <a:rPr lang="en-US" sz="800" baseline="0" dirty="0">
                          <a:sym typeface="SymbolPS"/>
                        </a:rPr>
                        <a:t>PGCHD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MSMHC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PGCHD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Direct on 144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r>
                        <a:rPr lang="en-US" sz="800" dirty="0"/>
                        <a:t>PGHC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PGCHD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Direct on 440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262" name="TextBox 80"/>
          <p:cNvSpPr txBox="1">
            <a:spLocks noChangeArrowheads="1"/>
          </p:cNvSpPr>
          <p:nvPr/>
        </p:nvSpPr>
        <p:spPr bwMode="auto">
          <a:xfrm>
            <a:off x="4703763" y="2857500"/>
            <a:ext cx="830262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PGC EOC</a:t>
            </a:r>
          </a:p>
          <a:p>
            <a:pPr algn="ctr"/>
            <a:r>
              <a:rPr lang="en-US" sz="1200" b="1"/>
              <a:t>[KB3IIE]</a:t>
            </a:r>
          </a:p>
          <a:p>
            <a:pPr algn="ctr"/>
            <a:r>
              <a:rPr lang="en-US" sz="1200" b="1"/>
              <a:t>3575KHz</a:t>
            </a:r>
          </a:p>
        </p:txBody>
      </p:sp>
      <p:sp>
        <p:nvSpPr>
          <p:cNvPr id="7263" name="TextBox 86"/>
          <p:cNvSpPr txBox="1">
            <a:spLocks noChangeArrowheads="1"/>
          </p:cNvSpPr>
          <p:nvPr/>
        </p:nvSpPr>
        <p:spPr bwMode="auto">
          <a:xfrm>
            <a:off x="6661150" y="6340475"/>
            <a:ext cx="21320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2015-04 ARES Hosp Drill Layout.pptx</a:t>
            </a:r>
          </a:p>
        </p:txBody>
      </p:sp>
      <p:cxnSp>
        <p:nvCxnSpPr>
          <p:cNvPr id="64" name="Straight Arrow Connector 63"/>
          <p:cNvCxnSpPr>
            <a:stCxn id="7262" idx="2"/>
            <a:endCxn id="7201" idx="0"/>
          </p:cNvCxnSpPr>
          <p:nvPr/>
        </p:nvCxnSpPr>
        <p:spPr>
          <a:xfrm>
            <a:off x="5118100" y="3533775"/>
            <a:ext cx="3128963" cy="8001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172" idx="3"/>
          </p:cNvCxnSpPr>
          <p:nvPr/>
        </p:nvCxnSpPr>
        <p:spPr>
          <a:xfrm>
            <a:off x="2579688" y="1824038"/>
            <a:ext cx="2220912" cy="145256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endCxn id="7177" idx="3"/>
          </p:cNvCxnSpPr>
          <p:nvPr/>
        </p:nvCxnSpPr>
        <p:spPr>
          <a:xfrm flipH="1">
            <a:off x="6000750" y="2133600"/>
            <a:ext cx="2076450" cy="142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3AE53-9287-5DCE-C2A2-94BE2FFFE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A7698-E286-4E61-B287-A4F7D7B54809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87AFF47-41EB-5C7C-83F8-BFF86C19F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Difference between FD and SET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9E1319-BEEA-0D2F-F138-5FA0647194E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/>
              <a:t>Field Day</a:t>
            </a:r>
            <a:r>
              <a:rPr lang="en-US" dirty="0"/>
              <a:t> emphasis on</a:t>
            </a:r>
          </a:p>
          <a:p>
            <a:pPr lvl="1"/>
            <a:r>
              <a:rPr lang="en-US" dirty="0"/>
              <a:t>Operating Skills</a:t>
            </a:r>
          </a:p>
          <a:p>
            <a:pPr lvl="1"/>
            <a:r>
              <a:rPr lang="en-US" dirty="0"/>
              <a:t>One mission: 24hr ops</a:t>
            </a:r>
          </a:p>
          <a:p>
            <a:pPr lvl="1"/>
            <a:r>
              <a:rPr lang="en-US" dirty="0"/>
              <a:t>Exploring new modes</a:t>
            </a:r>
          </a:p>
          <a:p>
            <a:pPr lvl="1"/>
            <a:r>
              <a:rPr lang="en-US" dirty="0"/>
              <a:t>Adapting equipment</a:t>
            </a:r>
          </a:p>
          <a:p>
            <a:pPr lvl="1"/>
            <a:r>
              <a:rPr lang="en-US" dirty="0"/>
              <a:t>New/different antennas</a:t>
            </a:r>
          </a:p>
          <a:p>
            <a:pPr lvl="1"/>
            <a:r>
              <a:rPr lang="en-US" dirty="0"/>
              <a:t>Operate from a single site</a:t>
            </a:r>
          </a:p>
          <a:p>
            <a:pPr lvl="1"/>
            <a:r>
              <a:rPr lang="en-US" dirty="0"/>
              <a:t>Test alternatives to commercial power</a:t>
            </a:r>
          </a:p>
          <a:p>
            <a:pPr lvl="1"/>
            <a:r>
              <a:rPr lang="en-US" dirty="0"/>
              <a:t>Set up 24 </a:t>
            </a:r>
            <a:r>
              <a:rPr lang="en-US" dirty="0" err="1"/>
              <a:t>hrs</a:t>
            </a:r>
            <a:r>
              <a:rPr lang="en-US" dirty="0"/>
              <a:t> prior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77036E-0D16-5EE5-8E95-6752577DD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7ED6B-4B45-1A73-DBEF-BF5746BFA0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24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87AFF47-41EB-5C7C-83F8-BFF86C19F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Difference between FD and SET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9E1319-BEEA-0D2F-F138-5FA0647194E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/>
              <a:t>Field Day</a:t>
            </a:r>
            <a:r>
              <a:rPr lang="en-US" dirty="0"/>
              <a:t> emphasis on</a:t>
            </a:r>
          </a:p>
          <a:p>
            <a:pPr lvl="1"/>
            <a:r>
              <a:rPr lang="en-US" dirty="0"/>
              <a:t>Operating Skills</a:t>
            </a:r>
          </a:p>
          <a:p>
            <a:pPr lvl="1"/>
            <a:r>
              <a:rPr lang="en-US" dirty="0"/>
              <a:t>One mission: 24hr ops</a:t>
            </a:r>
          </a:p>
          <a:p>
            <a:pPr lvl="1"/>
            <a:r>
              <a:rPr lang="en-US" dirty="0"/>
              <a:t>Exploring new modes</a:t>
            </a:r>
          </a:p>
          <a:p>
            <a:pPr lvl="1"/>
            <a:r>
              <a:rPr lang="en-US" dirty="0"/>
              <a:t>Adapting equipment</a:t>
            </a:r>
          </a:p>
          <a:p>
            <a:pPr lvl="1"/>
            <a:r>
              <a:rPr lang="en-US" dirty="0"/>
              <a:t>New/different antenna</a:t>
            </a:r>
          </a:p>
          <a:p>
            <a:pPr lvl="1"/>
            <a:r>
              <a:rPr lang="en-US" dirty="0"/>
              <a:t>Operate from a single site</a:t>
            </a:r>
          </a:p>
          <a:p>
            <a:pPr lvl="1"/>
            <a:r>
              <a:rPr lang="en-US" dirty="0"/>
              <a:t>Test alternatives to commercial power</a:t>
            </a:r>
          </a:p>
          <a:p>
            <a:pPr lvl="1"/>
            <a:r>
              <a:rPr lang="en-US" dirty="0"/>
              <a:t>Set up 24 </a:t>
            </a:r>
            <a:r>
              <a:rPr lang="en-US" dirty="0" err="1"/>
              <a:t>hrs</a:t>
            </a:r>
            <a:r>
              <a:rPr lang="en-US" dirty="0"/>
              <a:t> prior</a:t>
            </a:r>
          </a:p>
          <a:p>
            <a:pPr lvl="1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04DEBEE-8DA3-D2E7-43F3-DABC69E975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/>
              <a:t>Simulated Emergency Test</a:t>
            </a:r>
            <a:r>
              <a:rPr lang="en-US" dirty="0"/>
              <a:t> emphasis on</a:t>
            </a:r>
          </a:p>
          <a:p>
            <a:pPr lvl="1"/>
            <a:r>
              <a:rPr lang="en-US" dirty="0"/>
              <a:t>Gain experience in a simulated disaster</a:t>
            </a:r>
          </a:p>
          <a:p>
            <a:pPr lvl="1"/>
            <a:r>
              <a:rPr lang="en-US" dirty="0"/>
              <a:t>Determine  strong points; eliminate weak  points discovered</a:t>
            </a:r>
          </a:p>
          <a:p>
            <a:pPr lvl="1"/>
            <a:r>
              <a:rPr lang="en-US" dirty="0"/>
              <a:t>Strengthen VHF-to HF links at the local level</a:t>
            </a:r>
          </a:p>
          <a:p>
            <a:pPr lvl="1"/>
            <a:r>
              <a:rPr lang="en-US" dirty="0"/>
              <a:t>You do for your Agency</a:t>
            </a:r>
          </a:p>
          <a:p>
            <a:pPr lvl="1"/>
            <a:r>
              <a:rPr lang="en-US" i="1" dirty="0"/>
              <a:t>Last minute </a:t>
            </a:r>
            <a:r>
              <a:rPr lang="en-US" b="1" i="1" dirty="0"/>
              <a:t>Deployment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77036E-0D16-5EE5-8E95-6752577DD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BBFA-8229-405B-9764-FB5B5F2F581A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6078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17484</TotalTime>
  <Words>1694</Words>
  <Application>Microsoft Office PowerPoint</Application>
  <PresentationFormat>On-screen Show (4:3)</PresentationFormat>
  <Paragraphs>496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Arial</vt:lpstr>
      <vt:lpstr>Calibri</vt:lpstr>
      <vt:lpstr>Franklin Gothic Demi</vt:lpstr>
      <vt:lpstr>SymbolPS</vt:lpstr>
      <vt:lpstr>Office Theme</vt:lpstr>
      <vt:lpstr>2023 Maryland – DC Section Simulated Emergency Test Road Show – CALV ARES</vt:lpstr>
      <vt:lpstr>Meeting Agenda</vt:lpstr>
      <vt:lpstr>Introductions</vt:lpstr>
      <vt:lpstr>MDC Section SET Planning Team</vt:lpstr>
      <vt:lpstr>Purpose of SET − General</vt:lpstr>
      <vt:lpstr>PowerPoint Presentation</vt:lpstr>
      <vt:lpstr>PowerPoint Presentation</vt:lpstr>
      <vt:lpstr>Difference between FD and SET</vt:lpstr>
      <vt:lpstr>Difference between FD and SET</vt:lpstr>
      <vt:lpstr>Purpose of SET − MDC Section</vt:lpstr>
      <vt:lpstr>2023 MDC SET “The Sequel”</vt:lpstr>
      <vt:lpstr>Why Are We Chasing Geodetic Markers?</vt:lpstr>
      <vt:lpstr>When, where, who, what, etc?</vt:lpstr>
      <vt:lpstr>2023 SET Details</vt:lpstr>
      <vt:lpstr>Pre-Ops Concept</vt:lpstr>
      <vt:lpstr>Where Do You Find the  List?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Communications</vt:lpstr>
      <vt:lpstr>Communications</vt:lpstr>
      <vt:lpstr>Safety First</vt:lpstr>
      <vt:lpstr>Cautions &amp; Recommendations</vt:lpstr>
      <vt:lpstr>ARRL SET Reporting</vt:lpstr>
      <vt:lpstr>APRS &amp; WL2K Working Together</vt:lpstr>
      <vt:lpstr>Caution</vt:lpstr>
      <vt:lpstr>Maryland – DC Section</vt:lpstr>
      <vt:lpstr>Maryland – DC Section</vt:lpstr>
      <vt:lpstr>Maryland – DC Section</vt:lpstr>
      <vt:lpstr>Known Players as of Friday Night (2015)</vt:lpstr>
      <vt:lpstr>Known Players as of August 15, 2015 Planning Meeting</vt:lpstr>
      <vt:lpstr>Challenges/Issues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</dc:creator>
  <cp:lastModifiedBy>Jim Montgomery</cp:lastModifiedBy>
  <cp:revision>601</cp:revision>
  <cp:lastPrinted>2023-08-03T14:43:23Z</cp:lastPrinted>
  <dcterms:created xsi:type="dcterms:W3CDTF">2013-08-05T14:23:22Z</dcterms:created>
  <dcterms:modified xsi:type="dcterms:W3CDTF">2023-08-10T19:39:11Z</dcterms:modified>
</cp:coreProperties>
</file>